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6" r:id="rId2"/>
    <p:sldMasterId id="2147483664" r:id="rId3"/>
  </p:sldMasterIdLst>
  <p:notesMasterIdLst>
    <p:notesMasterId r:id="rId72"/>
  </p:notesMasterIdLst>
  <p:sldIdLst>
    <p:sldId id="260" r:id="rId4"/>
    <p:sldId id="298" r:id="rId5"/>
    <p:sldId id="317" r:id="rId6"/>
    <p:sldId id="295" r:id="rId7"/>
    <p:sldId id="299" r:id="rId8"/>
    <p:sldId id="319" r:id="rId9"/>
    <p:sldId id="296" r:id="rId10"/>
    <p:sldId id="318" r:id="rId11"/>
    <p:sldId id="322" r:id="rId12"/>
    <p:sldId id="321" r:id="rId13"/>
    <p:sldId id="297" r:id="rId14"/>
    <p:sldId id="306" r:id="rId15"/>
    <p:sldId id="308" r:id="rId16"/>
    <p:sldId id="311" r:id="rId17"/>
    <p:sldId id="256" r:id="rId18"/>
    <p:sldId id="315" r:id="rId19"/>
    <p:sldId id="316" r:id="rId20"/>
    <p:sldId id="258" r:id="rId21"/>
    <p:sldId id="289" r:id="rId22"/>
    <p:sldId id="290" r:id="rId23"/>
    <p:sldId id="291" r:id="rId24"/>
    <p:sldId id="293" r:id="rId25"/>
    <p:sldId id="292" r:id="rId26"/>
    <p:sldId id="267" r:id="rId27"/>
    <p:sldId id="266" r:id="rId28"/>
    <p:sldId id="314" r:id="rId29"/>
    <p:sldId id="257" r:id="rId30"/>
    <p:sldId id="275" r:id="rId31"/>
    <p:sldId id="276" r:id="rId32"/>
    <p:sldId id="261" r:id="rId33"/>
    <p:sldId id="262" r:id="rId34"/>
    <p:sldId id="265" r:id="rId35"/>
    <p:sldId id="264" r:id="rId36"/>
    <p:sldId id="263" r:id="rId37"/>
    <p:sldId id="280" r:id="rId38"/>
    <p:sldId id="281" r:id="rId39"/>
    <p:sldId id="285" r:id="rId40"/>
    <p:sldId id="277" r:id="rId41"/>
    <p:sldId id="278" r:id="rId42"/>
    <p:sldId id="279" r:id="rId43"/>
    <p:sldId id="268" r:id="rId44"/>
    <p:sldId id="269" r:id="rId45"/>
    <p:sldId id="283" r:id="rId46"/>
    <p:sldId id="270" r:id="rId47"/>
    <p:sldId id="272" r:id="rId48"/>
    <p:sldId id="271" r:id="rId49"/>
    <p:sldId id="273" r:id="rId50"/>
    <p:sldId id="274" r:id="rId51"/>
    <p:sldId id="282" r:id="rId52"/>
    <p:sldId id="294" r:id="rId53"/>
    <p:sldId id="287" r:id="rId54"/>
    <p:sldId id="286" r:id="rId55"/>
    <p:sldId id="288" r:id="rId56"/>
    <p:sldId id="284" r:id="rId57"/>
    <p:sldId id="300" r:id="rId58"/>
    <p:sldId id="326" r:id="rId59"/>
    <p:sldId id="301" r:id="rId60"/>
    <p:sldId id="325" r:id="rId61"/>
    <p:sldId id="302" r:id="rId62"/>
    <p:sldId id="324" r:id="rId63"/>
    <p:sldId id="307" r:id="rId64"/>
    <p:sldId id="309" r:id="rId65"/>
    <p:sldId id="312" r:id="rId66"/>
    <p:sldId id="313" r:id="rId67"/>
    <p:sldId id="310" r:id="rId68"/>
    <p:sldId id="323" r:id="rId69"/>
    <p:sldId id="320" r:id="rId70"/>
    <p:sldId id="327" r:id="rId71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83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132" y="-24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5ABCC-732D-4DFB-BF35-D5B0D3F49F74}" type="datetimeFigureOut">
              <a:rPr kumimoji="1" lang="ja-JP" altLang="en-US" smtClean="0"/>
              <a:t>2020/1/31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2FBDB-533E-4526-9ECF-B2ACD996C9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461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ヘッダーとフッター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07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つの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5375812" y="2872125"/>
            <a:ext cx="0" cy="153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27100" y="3200389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1836" y="3036256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5375812" y="4816369"/>
            <a:ext cx="0" cy="153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27100" y="5144633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501836" y="4980500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5375812" y="6760613"/>
            <a:ext cx="0" cy="153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27100" y="7088877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501836" y="6924744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420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つの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5375812" y="2111045"/>
            <a:ext cx="0" cy="153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27100" y="2439309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1836" y="2275176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5375812" y="3914594"/>
            <a:ext cx="0" cy="153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27100" y="4242858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501836" y="4078725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5375812" y="5718143"/>
            <a:ext cx="0" cy="153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27100" y="6046407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501836" y="5882274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20" name="直線コネクタ 19"/>
          <p:cNvCxnSpPr/>
          <p:nvPr userDrawn="1"/>
        </p:nvCxnSpPr>
        <p:spPr>
          <a:xfrm>
            <a:off x="5375812" y="7521693"/>
            <a:ext cx="0" cy="153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7100" y="7849957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501836" y="7685824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32701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つのキーワ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5375812" y="1905140"/>
            <a:ext cx="0" cy="1374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27100" y="2151338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1836" y="1987206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5375812" y="3401787"/>
            <a:ext cx="0" cy="1374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27100" y="3647985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501836" y="3483853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5375812" y="4898434"/>
            <a:ext cx="0" cy="1374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27100" y="5144632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501836" y="4980500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5375812" y="6395081"/>
            <a:ext cx="0" cy="1374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7100" y="6641279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501836" y="6477147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32" name="直線コネクタ 31"/>
          <p:cNvCxnSpPr/>
          <p:nvPr userDrawn="1"/>
        </p:nvCxnSpPr>
        <p:spPr>
          <a:xfrm>
            <a:off x="5375812" y="7891728"/>
            <a:ext cx="0" cy="1374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7100" y="8137926"/>
            <a:ext cx="4322689" cy="881856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キーワード</a:t>
            </a:r>
            <a:endParaRPr kumimoji="1" lang="en-US" altLang="ja-JP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501836" y="7973794"/>
            <a:ext cx="11916116" cy="1210121"/>
          </a:xfr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0612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 - 画面いっぱ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1549400"/>
            <a:ext cx="13030200" cy="8072438"/>
          </a:xfrm>
        </p:spPr>
        <p:txBody>
          <a:bodyPr anchor="ctr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24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32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3932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に画像を挿入できるレイアウト -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677053" y="2110512"/>
            <a:ext cx="9175847" cy="6892118"/>
          </a:xfrm>
        </p:spPr>
        <p:txBody>
          <a:bodyPr anchor="ctr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24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32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3"/>
          </p:nvPr>
        </p:nvSpPr>
        <p:spPr>
          <a:xfrm>
            <a:off x="1645920" y="2110511"/>
            <a:ext cx="5776546" cy="6892119"/>
          </a:xfrm>
          <a:solidFill>
            <a:schemeClr val="accent1">
              <a:lumMod val="20000"/>
              <a:lumOff val="80000"/>
            </a:schemeClr>
          </a:solidFill>
          <a:effectLst>
            <a:outerShdw dist="127000" dir="2700000" algn="tl" rotWithShape="0">
              <a:schemeClr val="accent1"/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022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に画像を挿入できるレイアウト - 箇条書き - 2つず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677053" y="2110512"/>
            <a:ext cx="9175847" cy="3320981"/>
          </a:xfrm>
        </p:spPr>
        <p:txBody>
          <a:bodyPr anchor="ctr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32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3"/>
          </p:nvPr>
        </p:nvSpPr>
        <p:spPr>
          <a:xfrm>
            <a:off x="1640645" y="2110512"/>
            <a:ext cx="5781821" cy="3320981"/>
          </a:xfrm>
          <a:solidFill>
            <a:schemeClr val="accent1">
              <a:lumMod val="20000"/>
              <a:lumOff val="80000"/>
            </a:schemeClr>
          </a:solidFill>
          <a:effectLst>
            <a:outerShdw dist="127000" dir="2700000" algn="tl" rotWithShape="0">
              <a:schemeClr val="accent1"/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kumimoji="1"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677053" y="5866117"/>
            <a:ext cx="9175847" cy="3320981"/>
          </a:xfrm>
        </p:spPr>
        <p:txBody>
          <a:bodyPr anchor="ctr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32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15"/>
          </p:nvPr>
        </p:nvSpPr>
        <p:spPr>
          <a:xfrm>
            <a:off x="1640645" y="5866117"/>
            <a:ext cx="5781821" cy="3320981"/>
          </a:xfrm>
          <a:solidFill>
            <a:schemeClr val="accent1">
              <a:lumMod val="20000"/>
              <a:lumOff val="80000"/>
            </a:schemeClr>
          </a:solidFill>
          <a:effectLst>
            <a:outerShdw dist="127000" dir="2700000" algn="tl" rotWithShape="0">
              <a:schemeClr val="accent1"/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439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幅の広い画像を挿入できる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3"/>
          </p:nvPr>
        </p:nvSpPr>
        <p:spPr>
          <a:xfrm>
            <a:off x="0" y="1969832"/>
            <a:ext cx="18288000" cy="5043558"/>
          </a:xfrm>
          <a:solidFill>
            <a:schemeClr val="accent1">
              <a:lumMod val="20000"/>
              <a:lumOff val="80000"/>
            </a:schemeClr>
          </a:solidFill>
          <a:effectLst/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kumimoji="1" lang="ja-JP" altLang="en-US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458869"/>
            <a:ext cx="13030200" cy="1989931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2628900" y="7306469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5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 - 番号付き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7576457" cy="10285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56344" y="2051163"/>
            <a:ext cx="6110514" cy="618308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171543" y="1783556"/>
            <a:ext cx="9100457" cy="6718300"/>
          </a:xfrm>
        </p:spPr>
        <p:txBody>
          <a:bodyPr anchor="ctr">
            <a:normAutofit/>
          </a:bodyPr>
          <a:lstStyle>
            <a:lvl1pPr marL="504000" indent="-828000" algn="l">
              <a:lnSpc>
                <a:spcPct val="100000"/>
              </a:lnSpc>
              <a:spcBef>
                <a:spcPts val="42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3200"/>
            </a:lvl1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テキスト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533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が左半分を占める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340948" y="1856206"/>
            <a:ext cx="8054746" cy="314284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accent1"/>
                </a:solidFill>
                <a:latin typeface="+mj-ea"/>
                <a:ea typeface="+mj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見出しを入力</a:t>
            </a:r>
            <a:endParaRPr kumimoji="1" lang="en-US" altLang="ja-JP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153800"/>
            <a:ext cx="18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340948" y="5266345"/>
            <a:ext cx="8054746" cy="3807314"/>
          </a:xfrm>
        </p:spPr>
        <p:txBody>
          <a:bodyPr anchor="t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32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1978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画像が上半分を占める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5430129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628900" y="5728337"/>
            <a:ext cx="13030200" cy="1077996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8900" y="7045482"/>
            <a:ext cx="13030200" cy="1989931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12" name="直線コネクタ 11"/>
          <p:cNvCxnSpPr/>
          <p:nvPr userDrawn="1"/>
        </p:nvCxnSpPr>
        <p:spPr>
          <a:xfrm>
            <a:off x="2628900" y="6911839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28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テキスト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053556"/>
            <a:ext cx="13030200" cy="41783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/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46948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ライドタイトルとテキスト - 中央寄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628900" y="3728076"/>
            <a:ext cx="13030200" cy="1077996"/>
          </a:xfrm>
        </p:spPr>
        <p:txBody>
          <a:bodyPr anchor="b"/>
          <a:lstStyle>
            <a:lvl1pPr algn="l">
              <a:lnSpc>
                <a:spcPct val="100000"/>
              </a:lnSpc>
              <a:defRPr/>
            </a:lvl1pPr>
          </a:lstStyle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5045221"/>
            <a:ext cx="13030200" cy="1989931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2628900" y="4911578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674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テキスト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4147741"/>
            <a:ext cx="13030200" cy="198993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83388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印象的な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6243827"/>
            <a:ext cx="13030200" cy="198993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8288000" cy="5141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45588" y="829993"/>
            <a:ext cx="16796825" cy="3896751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スライドのタイトル</a:t>
            </a:r>
          </a:p>
        </p:txBody>
      </p:sp>
    </p:spTree>
    <p:extLst>
      <p:ext uri="{BB962C8B-B14F-4D97-AF65-F5344CB8AC3E}">
        <p14:creationId xmlns:p14="http://schemas.microsoft.com/office/powerpoint/2010/main" val="169054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補足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4102100"/>
            <a:ext cx="13030200" cy="4583906"/>
          </a:xfrm>
        </p:spPr>
        <p:txBody>
          <a:bodyPr anchor="t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bg1"/>
              </a:buClr>
              <a:buFont typeface="Wingdings" panose="05000000000000000000" pitchFamily="2" charset="2"/>
              <a:buChar char="n"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2628900" y="3911600"/>
            <a:ext cx="1565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2628900" y="2738355"/>
            <a:ext cx="13030200" cy="1077996"/>
          </a:xfrm>
        </p:spPr>
        <p:txBody>
          <a:bodyPr anchor="b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スライドのタイトル</a:t>
            </a:r>
          </a:p>
        </p:txBody>
      </p:sp>
    </p:spTree>
    <p:extLst>
      <p:ext uri="{BB962C8B-B14F-4D97-AF65-F5344CB8AC3E}">
        <p14:creationId xmlns:p14="http://schemas.microsoft.com/office/powerpoint/2010/main" val="8214543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 - シンプ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04850" y="4403704"/>
            <a:ext cx="16878300" cy="147800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4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924800"/>
            <a:ext cx="13030200" cy="202485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7829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 - サブタイトル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04850" y="3830596"/>
            <a:ext cx="16878300" cy="1478004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54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924800"/>
            <a:ext cx="13030200" cy="202485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8900" y="5308600"/>
            <a:ext cx="13030200" cy="1473200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71916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 - サブタイトル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04850" y="4846596"/>
            <a:ext cx="16878300" cy="1338304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54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924800"/>
            <a:ext cx="13030200" cy="202485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8900" y="3937000"/>
            <a:ext cx="13030200" cy="90959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44563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 - サブタイトル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04850" y="4846596"/>
            <a:ext cx="16878300" cy="1338304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54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924800"/>
            <a:ext cx="13030200" cy="202485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8900" y="3937000"/>
            <a:ext cx="13030200" cy="90959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4"/>
          </p:nvPr>
        </p:nvSpPr>
        <p:spPr>
          <a:xfrm>
            <a:off x="8570687" y="2790374"/>
            <a:ext cx="1146627" cy="1146626"/>
          </a:xfrm>
          <a:noFill/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3472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 - 矩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505200" y="4494202"/>
            <a:ext cx="14077950" cy="109540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517900" y="5791210"/>
            <a:ext cx="13030200" cy="2024856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0" y="4494202"/>
            <a:ext cx="3238500" cy="1297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86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 - 矩形と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479800" y="4986296"/>
            <a:ext cx="14243050" cy="11351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プレゼンテーションタイトル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924800"/>
            <a:ext cx="13030200" cy="202485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505200" y="4152900"/>
            <a:ext cx="12319000" cy="909596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4494202"/>
            <a:ext cx="3238500" cy="1297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008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とテキスト - 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458869"/>
            <a:ext cx="13030200" cy="1989931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8900" y="6533660"/>
            <a:ext cx="13030200" cy="88185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見出しを入力</a:t>
            </a:r>
            <a:endParaRPr kumimoji="1" lang="en-US" altLang="ja-JP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2628900" y="6527800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 - 画像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0"/>
            <a:ext cx="9144000" cy="10285413"/>
          </a:xfrm>
          <a:solidFill>
            <a:schemeClr val="accent1">
              <a:alpha val="30000"/>
            </a:schemeClr>
          </a:solidFill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417956" y="7924800"/>
            <a:ext cx="8449130" cy="202485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392557" y="5160468"/>
            <a:ext cx="8474529" cy="1820904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bg1"/>
                </a:solidFill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プレゼンテーションタイトル</a:t>
            </a:r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417957" y="4269016"/>
            <a:ext cx="8450833" cy="90959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110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スライド - 画像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878287"/>
            <a:ext cx="18288000" cy="3381828"/>
          </a:xfrm>
          <a:solidFill>
            <a:schemeClr val="accent1">
              <a:alpha val="30000"/>
            </a:schemeClr>
          </a:solidFill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671661" y="8069943"/>
            <a:ext cx="10944679" cy="100885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1029597" y="6761719"/>
            <a:ext cx="16228806" cy="996933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プレゼンテーションタイトル</a:t>
            </a:r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52286" y="5870267"/>
            <a:ext cx="16183428" cy="90959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サブタイトル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19508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おわりに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04850" y="4403704"/>
            <a:ext cx="16878300" cy="147800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800">
                <a:latin typeface="+mj-ea"/>
                <a:ea typeface="+mj-ea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テキスト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924800"/>
            <a:ext cx="13030200" cy="202485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48920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おわりに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04850" y="4994547"/>
            <a:ext cx="16878300" cy="1478004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4800">
                <a:latin typeface="+mj-ea"/>
                <a:ea typeface="+mj-ea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テキスト</a:t>
            </a:r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924800"/>
            <a:ext cx="13030200" cy="2024856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3"/>
          </p:nvPr>
        </p:nvSpPr>
        <p:spPr>
          <a:xfrm>
            <a:off x="8570687" y="3468094"/>
            <a:ext cx="1146627" cy="1146626"/>
          </a:xfrm>
          <a:noFill/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50430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補足 - メインカラーの背景 -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2392472"/>
            <a:ext cx="18288000" cy="5500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04850" y="3178600"/>
            <a:ext cx="16878300" cy="946851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800">
                <a:latin typeface="+mj-ea"/>
                <a:ea typeface="+mj-ea"/>
                <a:cs typeface="Spica Neue P Bold" panose="02000803000000000000" pitchFamily="2" charset="-128"/>
              </a:defRPr>
            </a:lvl1pPr>
          </a:lstStyle>
          <a:p>
            <a:r>
              <a:rPr kumimoji="1" lang="ja-JP" altLang="en-US" dirty="0"/>
              <a:t>テキスト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35251" y="4531628"/>
            <a:ext cx="13253357" cy="2667207"/>
          </a:xfrm>
        </p:spPr>
        <p:txBody>
          <a:bodyPr anchor="t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3200"/>
            </a:lvl1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2628900" y="4389064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308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補足 - メインカラーの背景 -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>
            <a:spLocks noChangeAspect="1"/>
          </p:cNvSpPr>
          <p:nvPr userDrawn="1"/>
        </p:nvSpPr>
        <p:spPr>
          <a:xfrm>
            <a:off x="535147" y="542571"/>
            <a:ext cx="17217707" cy="9200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517322" y="2552032"/>
            <a:ext cx="13253357" cy="5181349"/>
          </a:xfrm>
        </p:spPr>
        <p:txBody>
          <a:bodyPr anchor="ctr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3200"/>
            </a:lvl1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70444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ブレイク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628900" y="8124859"/>
            <a:ext cx="15659100" cy="10779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セクションタイトル</a:t>
            </a:r>
          </a:p>
        </p:txBody>
      </p:sp>
      <p:cxnSp>
        <p:nvCxnSpPr>
          <p:cNvPr id="3" name="直線コネクタ 2"/>
          <p:cNvCxnSpPr/>
          <p:nvPr userDrawn="1"/>
        </p:nvCxnSpPr>
        <p:spPr>
          <a:xfrm>
            <a:off x="2628900" y="7994650"/>
            <a:ext cx="1565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1051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とテキスト - メインカラーの背景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14450" y="3733231"/>
            <a:ext cx="15659100" cy="129256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見出しを入力</a:t>
            </a:r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5221798"/>
            <a:ext cx="13030200" cy="198993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579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フルスクリーン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0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フルスクリーン画像と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8004517"/>
            <a:ext cx="18288000" cy="1224475"/>
          </a:xfrm>
          <a:solidFill>
            <a:schemeClr val="tx1">
              <a:alpha val="20000"/>
            </a:schemeClr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</p:spTree>
    <p:extLst>
      <p:ext uri="{BB962C8B-B14F-4D97-AF65-F5344CB8AC3E}">
        <p14:creationId xmlns:p14="http://schemas.microsoft.com/office/powerpoint/2010/main" val="313854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順番説明用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628900" y="2101453"/>
            <a:ext cx="14986000" cy="5031978"/>
          </a:xfrm>
        </p:spPr>
        <p:txBody>
          <a:bodyPr anchor="ctr">
            <a:normAutofit/>
          </a:bodyPr>
          <a:lstStyle>
            <a:lvl1pPr marL="742950" indent="-792000" algn="l">
              <a:lnSpc>
                <a:spcPct val="120000"/>
              </a:lnSpc>
              <a:spcBef>
                <a:spcPts val="30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458869"/>
            <a:ext cx="13030200" cy="1989931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8900" y="7306469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658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フルスクリーン画像とタイトルおよび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344529"/>
            <a:ext cx="18288000" cy="3940884"/>
          </a:xfrm>
          <a:solidFill>
            <a:schemeClr val="accent1">
              <a:alpha val="30000"/>
            </a:schemeClr>
          </a:solidFill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628900" y="6541481"/>
            <a:ext cx="13030200" cy="1097866"/>
          </a:xfrm>
          <a:noFill/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スライドタイトル</a:t>
            </a: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628900" y="7696462"/>
            <a:ext cx="13030200" cy="2024318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32789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順番説明用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458869"/>
            <a:ext cx="13030200" cy="1989931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8900" y="6533660"/>
            <a:ext cx="13030200" cy="88185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見出しを入力</a:t>
            </a:r>
            <a:endParaRPr kumimoji="1" lang="en-US" altLang="ja-JP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2628900" y="6527800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628900" y="2101453"/>
            <a:ext cx="14986000" cy="4253309"/>
          </a:xfrm>
        </p:spPr>
        <p:txBody>
          <a:bodyPr anchor="ctr">
            <a:normAutofit/>
          </a:bodyPr>
          <a:lstStyle>
            <a:lvl1pPr marL="742950" indent="-792000" algn="l">
              <a:lnSpc>
                <a:spcPct val="120000"/>
              </a:lnSpc>
              <a:spcBef>
                <a:spcPts val="3000"/>
              </a:spcBef>
              <a:buClr>
                <a:schemeClr val="accent1"/>
              </a:buClr>
              <a:buSzPct val="150000"/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0782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テキスト - 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7458869"/>
            <a:ext cx="13030200" cy="1989931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テキストを入力</a:t>
            </a:r>
            <a:endParaRPr kumimoji="1" lang="en-US" altLang="ja-JP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2628900" y="7306469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6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4102100"/>
            <a:ext cx="13030200" cy="4583906"/>
          </a:xfrm>
        </p:spPr>
        <p:txBody>
          <a:bodyPr anchor="t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32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2628900" y="3911600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2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 - 上が広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5689600"/>
            <a:ext cx="13030200" cy="3403600"/>
          </a:xfrm>
        </p:spPr>
        <p:txBody>
          <a:bodyPr anchor="t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32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2628900" y="5499100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00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箇条書きスライド - 見出し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 dirty="0"/>
              <a:t>スライドのタイトル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59137"/>
            <a:ext cx="13030200" cy="2336800"/>
          </a:xfrm>
        </p:spPr>
        <p:txBody>
          <a:bodyPr anchor="t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8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2628900" y="3170237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628900" y="2204150"/>
            <a:ext cx="13030200" cy="88185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見出しを入力</a:t>
            </a:r>
            <a:endParaRPr kumimoji="1" lang="en-US" altLang="ja-JP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628900" y="6821092"/>
            <a:ext cx="13030200" cy="2336800"/>
          </a:xfrm>
        </p:spPr>
        <p:txBody>
          <a:bodyPr anchor="t">
            <a:normAutofit/>
          </a:bodyPr>
          <a:lstStyle>
            <a:lvl1pPr marL="457200" indent="-457200" algn="l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8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</a:t>
            </a:r>
            <a:r>
              <a:rPr kumimoji="1" lang="en-US" altLang="ja-JP" dirty="0"/>
              <a:t>3</a:t>
            </a:r>
            <a:r>
              <a:rPr kumimoji="1" lang="ja-JP" altLang="en-US" dirty="0"/>
              <a:t>レベル</a:t>
            </a:r>
            <a:endParaRPr kumimoji="1" lang="en-US" altLang="ja-JP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2628900" y="6749656"/>
            <a:ext cx="1565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628900" y="5780619"/>
            <a:ext cx="13030200" cy="88185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accent1"/>
                </a:solidFill>
                <a:latin typeface="+mn-ea"/>
                <a:ea typeface="+mn-ea"/>
                <a:cs typeface="Spica Neue P Bold" panose="02000803000000000000" pitchFamily="2" charset="-128"/>
              </a:defRPr>
            </a:lvl1pPr>
          </a:lstStyle>
          <a:p>
            <a:pPr lvl="0"/>
            <a:r>
              <a:rPr kumimoji="1" lang="ja-JP" altLang="en-US" dirty="0"/>
              <a:t>見出しを入力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640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7100" y="471404"/>
            <a:ext cx="16687800" cy="107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981200"/>
            <a:ext cx="16675100" cy="740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17043400" y="9533055"/>
            <a:ext cx="736600" cy="752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43400" y="9621955"/>
            <a:ext cx="7366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3"/>
          </p:nvPr>
        </p:nvSpPr>
        <p:spPr>
          <a:xfrm>
            <a:off x="10680700" y="9621838"/>
            <a:ext cx="6172200" cy="54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2700" y="589932"/>
            <a:ext cx="736600" cy="752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56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90" r:id="rId4"/>
    <p:sldLayoutId id="2147483691" r:id="rId5"/>
    <p:sldLayoutId id="2147483670" r:id="rId6"/>
    <p:sldLayoutId id="2147483671" r:id="rId7"/>
    <p:sldLayoutId id="2147483674" r:id="rId8"/>
    <p:sldLayoutId id="2147483673" r:id="rId9"/>
    <p:sldLayoutId id="2147483687" r:id="rId10"/>
    <p:sldLayoutId id="2147483688" r:id="rId11"/>
    <p:sldLayoutId id="2147483689" r:id="rId12"/>
    <p:sldLayoutId id="2147483672" r:id="rId13"/>
    <p:sldLayoutId id="2147483679" r:id="rId14"/>
    <p:sldLayoutId id="2147483693" r:id="rId15"/>
    <p:sldLayoutId id="2147483680" r:id="rId16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4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None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342854" algn="l" defTabSz="1371417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342854" algn="l" defTabSz="1371417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7100" y="471404"/>
            <a:ext cx="16687800" cy="107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981200"/>
            <a:ext cx="16675100" cy="740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17043400" y="9533055"/>
            <a:ext cx="736600" cy="752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43400" y="9621955"/>
            <a:ext cx="7366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fld id="{D28C7C6D-0F52-4FBA-8358-35C6083C213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3"/>
          </p:nvPr>
        </p:nvSpPr>
        <p:spPr>
          <a:xfrm>
            <a:off x="10680700" y="9621838"/>
            <a:ext cx="6172200" cy="54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819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4" r:id="rId2"/>
    <p:sldLayoutId id="2147483692" r:id="rId3"/>
    <p:sldLayoutId id="2147483685" r:id="rId4"/>
    <p:sldLayoutId id="2147483686" r:id="rId5"/>
    <p:sldLayoutId id="2147483696" r:id="rId6"/>
    <p:sldLayoutId id="2147483697" r:id="rId7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4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None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00000" indent="-342854" algn="l" defTabSz="1371417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342854" algn="l" defTabSz="1371417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484104"/>
            <a:ext cx="16878300" cy="107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981200"/>
            <a:ext cx="16878300" cy="740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4536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700" r:id="rId4"/>
    <p:sldLayoutId id="2147483668" r:id="rId5"/>
    <p:sldLayoutId id="2147483669" r:id="rId6"/>
    <p:sldLayoutId id="2147483701" r:id="rId7"/>
    <p:sldLayoutId id="2147483702" r:id="rId8"/>
    <p:sldLayoutId id="2147483694" r:id="rId9"/>
    <p:sldLayoutId id="2147483695" r:id="rId10"/>
    <p:sldLayoutId id="2147483698" r:id="rId11"/>
    <p:sldLayoutId id="2147483699" r:id="rId12"/>
    <p:sldLayoutId id="2147483675" r:id="rId13"/>
    <p:sldLayoutId id="2147483703" r:id="rId14"/>
    <p:sldLayoutId id="2147483682" r:id="rId15"/>
    <p:sldLayoutId id="2147483681" r:id="rId16"/>
    <p:sldLayoutId id="2147483683" r:id="rId17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4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None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46" indent="0" algn="l" defTabSz="1371417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32000" indent="-342854" algn="l" defTabSz="1371417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hepopp.com/%E3%83%95%E3%82%A9%E3%83%B3%E3%83%88%E3%81%AE%E5%9F%8B%E3%82%81%E8%BE%BC%E3%81%BF%E3%81%A0%E3%81%91%E3%81%98%E3%82%83%E3%81%AA%E3%81%84-%E3%83%95%E3%82%A9%E3%83%B3%E3%83%88%E3%82%A4%E3%83%B3/" TargetMode="External"/><Relationship Id="rId2" Type="http://schemas.openxmlformats.org/officeDocument/2006/relationships/hyperlink" Target="http://thepopp.com/font/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thepopp.com/how-to-choose-colors-for-powerpoint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doi.org/10.1016/j.dsp.2016.04.012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thepopp.com/how-to-use-picture-placeholder/" TargetMode="Externa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thepopp.com/contactform/" TargetMode="External"/><Relationship Id="rId2" Type="http://schemas.openxmlformats.org/officeDocument/2006/relationships/hyperlink" Target="http://thepopp.com/" TargetMode="Externa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thepopp.com/" TargetMode="Externa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37.svg"/><Relationship Id="rId21" Type="http://schemas.openxmlformats.org/officeDocument/2006/relationships/image" Target="../media/image330.png"/><Relationship Id="rId7" Type="http://schemas.openxmlformats.org/officeDocument/2006/relationships/image" Target="../media/image41.svg"/><Relationship Id="rId12" Type="http://schemas.openxmlformats.org/officeDocument/2006/relationships/image" Target="../media/image240.png"/><Relationship Id="rId17" Type="http://schemas.openxmlformats.org/officeDocument/2006/relationships/image" Target="../media/image290.png"/><Relationship Id="rId2" Type="http://schemas.openxmlformats.org/officeDocument/2006/relationships/image" Target="../media/image36.png"/><Relationship Id="rId16" Type="http://schemas.openxmlformats.org/officeDocument/2006/relationships/image" Target="../media/image280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png"/><Relationship Id="rId11" Type="http://schemas.openxmlformats.org/officeDocument/2006/relationships/image" Target="../media/image230.png"/><Relationship Id="rId5" Type="http://schemas.openxmlformats.org/officeDocument/2006/relationships/image" Target="../media/image39.svg"/><Relationship Id="rId15" Type="http://schemas.openxmlformats.org/officeDocument/2006/relationships/image" Target="../media/image270.png"/><Relationship Id="rId10" Type="http://schemas.openxmlformats.org/officeDocument/2006/relationships/image" Target="../media/image43.svg"/><Relationship Id="rId19" Type="http://schemas.openxmlformats.org/officeDocument/2006/relationships/image" Target="../media/image31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260.png"/><Relationship Id="rId22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svg"/><Relationship Id="rId21" Type="http://schemas.openxmlformats.org/officeDocument/2006/relationships/image" Target="../media/image63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sv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30.png"/><Relationship Id="rId18" Type="http://schemas.openxmlformats.org/officeDocument/2006/relationships/image" Target="../media/image580.png"/><Relationship Id="rId3" Type="http://schemas.openxmlformats.org/officeDocument/2006/relationships/image" Target="../media/image66.png"/><Relationship Id="rId21" Type="http://schemas.openxmlformats.org/officeDocument/2006/relationships/image" Target="../media/image610.png"/><Relationship Id="rId7" Type="http://schemas.openxmlformats.org/officeDocument/2006/relationships/image" Target="../media/image70.png"/><Relationship Id="rId12" Type="http://schemas.openxmlformats.org/officeDocument/2006/relationships/image" Target="../media/image52.png"/><Relationship Id="rId17" Type="http://schemas.openxmlformats.org/officeDocument/2006/relationships/image" Target="../media/image570.png"/><Relationship Id="rId2" Type="http://schemas.openxmlformats.org/officeDocument/2006/relationships/image" Target="../media/image65.png"/><Relationship Id="rId16" Type="http://schemas.openxmlformats.org/officeDocument/2006/relationships/image" Target="../media/image560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550.png"/><Relationship Id="rId10" Type="http://schemas.openxmlformats.org/officeDocument/2006/relationships/image" Target="../media/image73.png"/><Relationship Id="rId19" Type="http://schemas.openxmlformats.org/officeDocument/2006/relationships/image" Target="../media/image59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540.png"/><Relationship Id="rId22" Type="http://schemas.openxmlformats.org/officeDocument/2006/relationships/image" Target="../media/image62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60.png"/><Relationship Id="rId18" Type="http://schemas.openxmlformats.org/officeDocument/2006/relationships/image" Target="../media/image610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550.png"/><Relationship Id="rId17" Type="http://schemas.openxmlformats.org/officeDocument/2006/relationships/image" Target="../media/image600.png"/><Relationship Id="rId2" Type="http://schemas.openxmlformats.org/officeDocument/2006/relationships/image" Target="../media/image65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9.png"/><Relationship Id="rId11" Type="http://schemas.openxmlformats.org/officeDocument/2006/relationships/image" Target="../media/image540.png"/><Relationship Id="rId5" Type="http://schemas.openxmlformats.org/officeDocument/2006/relationships/image" Target="../media/image68.png"/><Relationship Id="rId15" Type="http://schemas.openxmlformats.org/officeDocument/2006/relationships/image" Target="../media/image580.png"/><Relationship Id="rId10" Type="http://schemas.openxmlformats.org/officeDocument/2006/relationships/image" Target="../media/image530.png"/><Relationship Id="rId19" Type="http://schemas.openxmlformats.org/officeDocument/2006/relationships/image" Target="../media/image620.png"/><Relationship Id="rId4" Type="http://schemas.openxmlformats.org/officeDocument/2006/relationships/image" Target="../media/image67.png"/><Relationship Id="rId9" Type="http://schemas.openxmlformats.org/officeDocument/2006/relationships/image" Target="../media/image52.png"/><Relationship Id="rId14" Type="http://schemas.openxmlformats.org/officeDocument/2006/relationships/image" Target="../media/image57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2.png"/><Relationship Id="rId3" Type="http://schemas.openxmlformats.org/officeDocument/2006/relationships/image" Target="../media/image66.png"/><Relationship Id="rId21" Type="http://schemas.openxmlformats.org/officeDocument/2006/relationships/image" Target="../media/image85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1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畳み込み辞書学習を用いたクラス分類の検討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>
          <a:xfrm>
            <a:off x="2628900" y="5895892"/>
            <a:ext cx="13030200" cy="2024856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機械・電気システム工学専攻 </a:t>
            </a:r>
            <a:r>
              <a:rPr lang="en-US" altLang="ja-JP" sz="3600" dirty="0"/>
              <a:t>A</a:t>
            </a:r>
            <a:r>
              <a:rPr kumimoji="1" lang="en-US" altLang="ja-JP" sz="3600" dirty="0"/>
              <a:t>3519 </a:t>
            </a:r>
            <a:r>
              <a:rPr kumimoji="1" lang="ja-JP" altLang="en-US" sz="3600" dirty="0"/>
              <a:t>平川智也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>
          <a:xfrm>
            <a:off x="3479800" y="4066465"/>
            <a:ext cx="12319000" cy="909596"/>
          </a:xfrm>
        </p:spPr>
        <p:txBody>
          <a:bodyPr/>
          <a:lstStyle/>
          <a:p>
            <a:r>
              <a:rPr kumimoji="1" lang="ja-JP" altLang="en-US" dirty="0"/>
              <a:t>令和元年度専攻科研究論文発表会 </a:t>
            </a:r>
            <a:r>
              <a:rPr kumimoji="1" lang="en-US" altLang="ja-JP" dirty="0"/>
              <a:t>(2019.01.28)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834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Cone Restricted Subspace Method (CRSM)[3]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C7C6D-0F52-4FBA-8358-35C6083C2133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+mn-cs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>
          <a:xfrm>
            <a:off x="268941" y="5933766"/>
            <a:ext cx="10845140" cy="3880243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Power spectrum is a nonnegative value</a:t>
            </a:r>
          </a:p>
          <a:p>
            <a:r>
              <a:rPr lang="en-US" altLang="ja-JP" dirty="0"/>
              <a:t>Suppose that nonnegative features form a cone shape</a:t>
            </a:r>
          </a:p>
          <a:p>
            <a:r>
              <a:rPr lang="en-US" altLang="ja-JP" dirty="0"/>
              <a:t>Add above assumption as constrain to Subspace method</a:t>
            </a:r>
          </a:p>
          <a:p>
            <a:r>
              <a:rPr lang="en-US" altLang="ja-JP" dirty="0"/>
              <a:t>Achieve higher performance than Subspace method</a:t>
            </a:r>
          </a:p>
          <a:p>
            <a:r>
              <a:rPr lang="en-US" altLang="ja-JP" dirty="0">
                <a:highlight>
                  <a:srgbClr val="FFFF00"/>
                </a:highlight>
              </a:rPr>
              <a:t>Does not need re-train like Neural Networks when the number of classes changes 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030984F-71B0-4E32-8DBB-D981141AD2C0}"/>
              </a:ext>
            </a:extLst>
          </p:cNvPr>
          <p:cNvGrpSpPr/>
          <p:nvPr/>
        </p:nvGrpSpPr>
        <p:grpSpPr>
          <a:xfrm>
            <a:off x="268941" y="1819495"/>
            <a:ext cx="9433570" cy="3266059"/>
            <a:chOff x="-699247" y="6321143"/>
            <a:chExt cx="9433570" cy="3266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F9DAEE19-F5BF-476C-A4B7-E94B0E723FBA}"/>
                    </a:ext>
                  </a:extLst>
                </p:cNvPr>
                <p:cNvSpPr txBox="1"/>
                <p:nvPr/>
              </p:nvSpPr>
              <p:spPr>
                <a:xfrm>
                  <a:off x="170447" y="7070855"/>
                  <a:ext cx="6708183" cy="18004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kumimoji="1" lang="en-US" altLang="ja-JP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ja-JP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1" i="1" smtClean="0"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≥0}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F9DAEE19-F5BF-476C-A4B7-E94B0E72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447" y="7070855"/>
                  <a:ext cx="6708183" cy="18004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吹き出し: 角を丸めた四角形 5">
              <a:extLst>
                <a:ext uri="{FF2B5EF4-FFF2-40B4-BE49-F238E27FC236}">
                  <a16:creationId xmlns:a16="http://schemas.microsoft.com/office/drawing/2014/main" id="{8B9EBC62-2DA7-4F72-A890-E5FFDAA231BB}"/>
                </a:ext>
              </a:extLst>
            </p:cNvPr>
            <p:cNvSpPr/>
            <p:nvPr/>
          </p:nvSpPr>
          <p:spPr>
            <a:xfrm>
              <a:off x="3363179" y="6321143"/>
              <a:ext cx="3024749" cy="715918"/>
            </a:xfrm>
            <a:prstGeom prst="wedgeRoundRectCallout">
              <a:avLst>
                <a:gd name="adj1" fmla="val -12735"/>
                <a:gd name="adj2" fmla="val 135127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chemeClr val="tx1"/>
                  </a:solidFill>
                </a:rPr>
                <a:t>Basis vector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吹き出し: 角を丸めた四角形 8">
              <a:extLst>
                <a:ext uri="{FF2B5EF4-FFF2-40B4-BE49-F238E27FC236}">
                  <a16:creationId xmlns:a16="http://schemas.microsoft.com/office/drawing/2014/main" id="{C7E66656-D951-4307-8EB9-666A434859C5}"/>
                </a:ext>
              </a:extLst>
            </p:cNvPr>
            <p:cNvSpPr/>
            <p:nvPr/>
          </p:nvSpPr>
          <p:spPr>
            <a:xfrm>
              <a:off x="4527175" y="8871284"/>
              <a:ext cx="4207148" cy="715918"/>
            </a:xfrm>
            <a:prstGeom prst="wedgeRoundRectCallout">
              <a:avLst>
                <a:gd name="adj1" fmla="val -27448"/>
                <a:gd name="adj2" fmla="val -122824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chemeClr val="tx1"/>
                  </a:solidFill>
                </a:rPr>
                <a:t>Nonnegativity Const.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吹き出し: 角を丸めた四角形 10">
                  <a:extLst>
                    <a:ext uri="{FF2B5EF4-FFF2-40B4-BE49-F238E27FC236}">
                      <a16:creationId xmlns:a16="http://schemas.microsoft.com/office/drawing/2014/main" id="{CEDCEB8A-B79E-4F9B-8789-2B688E6A129C}"/>
                    </a:ext>
                  </a:extLst>
                </p:cNvPr>
                <p:cNvSpPr/>
                <p:nvPr/>
              </p:nvSpPr>
              <p:spPr>
                <a:xfrm>
                  <a:off x="-699247" y="8871284"/>
                  <a:ext cx="5011270" cy="715918"/>
                </a:xfrm>
                <a:prstGeom prst="wedgeRoundRectCallout">
                  <a:avLst>
                    <a:gd name="adj1" fmla="val -26465"/>
                    <a:gd name="adj2" fmla="val -125330"/>
                    <a:gd name="adj3" fmla="val 16667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>
                      <a:solidFill>
                        <a:schemeClr val="tx1"/>
                      </a:solidFill>
                    </a:rPr>
                    <a:t>Cone spanned by </a:t>
                  </a:r>
                  <a14:m>
                    <m:oMath xmlns:m="http://schemas.openxmlformats.org/officeDocument/2006/math"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en-US" altLang="ja-JP" sz="3200" dirty="0">
                      <a:solidFill>
                        <a:schemeClr val="tx1"/>
                      </a:solidFill>
                    </a:rPr>
                    <a:t>class</a:t>
                  </a:r>
                  <a:endParaRPr kumimoji="1" lang="ja-JP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吹き出し: 角を丸めた四角形 10">
                  <a:extLst>
                    <a:ext uri="{FF2B5EF4-FFF2-40B4-BE49-F238E27FC236}">
                      <a16:creationId xmlns:a16="http://schemas.microsoft.com/office/drawing/2014/main" id="{CEDCEB8A-B79E-4F9B-8789-2B688E6A1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99247" y="8871284"/>
                  <a:ext cx="5011270" cy="715918"/>
                </a:xfrm>
                <a:prstGeom prst="wedgeRoundRectCallout">
                  <a:avLst>
                    <a:gd name="adj1" fmla="val -26465"/>
                    <a:gd name="adj2" fmla="val -125330"/>
                    <a:gd name="adj3" fmla="val 16667"/>
                  </a:avLst>
                </a:prstGeom>
                <a:blipFill>
                  <a:blip r:embed="rId3"/>
                  <a:stretch>
                    <a:fillRect b="-1068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ECF572-06AD-485D-B2BE-897E284FA567}"/>
              </a:ext>
            </a:extLst>
          </p:cNvPr>
          <p:cNvSpPr txBox="1"/>
          <p:nvPr/>
        </p:nvSpPr>
        <p:spPr>
          <a:xfrm>
            <a:off x="7846818" y="9814009"/>
            <a:ext cx="1163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[3] </a:t>
            </a:r>
            <a:r>
              <a:rPr lang="ja-JP" altLang="en-US" dirty="0"/>
              <a:t>福井和広</a:t>
            </a:r>
            <a:r>
              <a:rPr lang="en-US" altLang="ja-JP" dirty="0"/>
              <a:t>,</a:t>
            </a:r>
            <a:r>
              <a:rPr lang="ja-JP" altLang="en-US" dirty="0"/>
              <a:t> ”部分空間法の今昔（下）</a:t>
            </a:r>
            <a:r>
              <a:rPr lang="en-US" altLang="ja-JP" dirty="0"/>
              <a:t>,</a:t>
            </a:r>
            <a:r>
              <a:rPr lang="ja-JP" altLang="en-US" dirty="0"/>
              <a:t>“ 情報処理学会</a:t>
            </a:r>
            <a:r>
              <a:rPr lang="en-US" altLang="ja-JP" dirty="0"/>
              <a:t>, vol.49(6), pp.680-685,</a:t>
            </a:r>
            <a:r>
              <a:rPr lang="ja-JP" altLang="en-US" dirty="0"/>
              <a:t> </a:t>
            </a:r>
            <a:r>
              <a:rPr lang="en-US" altLang="ja-JP" dirty="0"/>
              <a:t>Jun. 2008.</a:t>
            </a:r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06232B-DA9E-46AD-8CAD-7AD26250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697" y="240729"/>
            <a:ext cx="6860703" cy="63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0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Cone Restricted Subspace Method (CRSM)[3]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C7C6D-0F52-4FBA-8358-35C6083C2133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+mn-cs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>
          <a:xfrm>
            <a:off x="268941" y="5933766"/>
            <a:ext cx="10845140" cy="3880243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Power spectrum is a nonnegative value</a:t>
            </a:r>
          </a:p>
          <a:p>
            <a:r>
              <a:rPr lang="en-US" altLang="ja-JP" dirty="0"/>
              <a:t>Suppose that nonnegative features form a cone shape</a:t>
            </a:r>
          </a:p>
          <a:p>
            <a:r>
              <a:rPr lang="en-US" altLang="ja-JP" dirty="0"/>
              <a:t>Add above assumption as constrain to Subspace method</a:t>
            </a:r>
          </a:p>
          <a:p>
            <a:r>
              <a:rPr lang="en-US" altLang="ja-JP" dirty="0"/>
              <a:t>Achieve higher performance than Subspace method</a:t>
            </a:r>
          </a:p>
          <a:p>
            <a:r>
              <a:rPr lang="en-US" altLang="ja-JP" dirty="0">
                <a:highlight>
                  <a:srgbClr val="FFFF00"/>
                </a:highlight>
              </a:rPr>
              <a:t>Does not need re-train like Neural Networks when the number of classes changes 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030984F-71B0-4E32-8DBB-D981141AD2C0}"/>
              </a:ext>
            </a:extLst>
          </p:cNvPr>
          <p:cNvGrpSpPr/>
          <p:nvPr/>
        </p:nvGrpSpPr>
        <p:grpSpPr>
          <a:xfrm>
            <a:off x="268941" y="1819495"/>
            <a:ext cx="9433570" cy="3266059"/>
            <a:chOff x="-699247" y="6321143"/>
            <a:chExt cx="9433570" cy="3266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F9DAEE19-F5BF-476C-A4B7-E94B0E723FBA}"/>
                    </a:ext>
                  </a:extLst>
                </p:cNvPr>
                <p:cNvSpPr txBox="1"/>
                <p:nvPr/>
              </p:nvSpPr>
              <p:spPr>
                <a:xfrm>
                  <a:off x="170447" y="7070855"/>
                  <a:ext cx="6708183" cy="18004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kumimoji="1" lang="en-US" altLang="ja-JP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ja-JP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1" i="1" smtClean="0"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≥0}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F9DAEE19-F5BF-476C-A4B7-E94B0E72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447" y="7070855"/>
                  <a:ext cx="6708183" cy="18004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吹き出し: 角を丸めた四角形 5">
              <a:extLst>
                <a:ext uri="{FF2B5EF4-FFF2-40B4-BE49-F238E27FC236}">
                  <a16:creationId xmlns:a16="http://schemas.microsoft.com/office/drawing/2014/main" id="{8B9EBC62-2DA7-4F72-A890-E5FFDAA231BB}"/>
                </a:ext>
              </a:extLst>
            </p:cNvPr>
            <p:cNvSpPr/>
            <p:nvPr/>
          </p:nvSpPr>
          <p:spPr>
            <a:xfrm>
              <a:off x="3363179" y="6321143"/>
              <a:ext cx="3024749" cy="715918"/>
            </a:xfrm>
            <a:prstGeom prst="wedgeRoundRectCallout">
              <a:avLst>
                <a:gd name="adj1" fmla="val -12735"/>
                <a:gd name="adj2" fmla="val 135127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chemeClr val="tx1"/>
                  </a:solidFill>
                </a:rPr>
                <a:t>Basis vector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吹き出し: 角を丸めた四角形 8">
              <a:extLst>
                <a:ext uri="{FF2B5EF4-FFF2-40B4-BE49-F238E27FC236}">
                  <a16:creationId xmlns:a16="http://schemas.microsoft.com/office/drawing/2014/main" id="{C7E66656-D951-4307-8EB9-666A434859C5}"/>
                </a:ext>
              </a:extLst>
            </p:cNvPr>
            <p:cNvSpPr/>
            <p:nvPr/>
          </p:nvSpPr>
          <p:spPr>
            <a:xfrm>
              <a:off x="4527175" y="8871284"/>
              <a:ext cx="4207148" cy="715918"/>
            </a:xfrm>
            <a:prstGeom prst="wedgeRoundRectCallout">
              <a:avLst>
                <a:gd name="adj1" fmla="val -27448"/>
                <a:gd name="adj2" fmla="val -122824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chemeClr val="tx1"/>
                  </a:solidFill>
                </a:rPr>
                <a:t>Nonnegativity Const.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吹き出し: 角を丸めた四角形 10">
                  <a:extLst>
                    <a:ext uri="{FF2B5EF4-FFF2-40B4-BE49-F238E27FC236}">
                      <a16:creationId xmlns:a16="http://schemas.microsoft.com/office/drawing/2014/main" id="{CEDCEB8A-B79E-4F9B-8789-2B688E6A129C}"/>
                    </a:ext>
                  </a:extLst>
                </p:cNvPr>
                <p:cNvSpPr/>
                <p:nvPr/>
              </p:nvSpPr>
              <p:spPr>
                <a:xfrm>
                  <a:off x="-699247" y="8871284"/>
                  <a:ext cx="5011270" cy="715918"/>
                </a:xfrm>
                <a:prstGeom prst="wedgeRoundRectCallout">
                  <a:avLst>
                    <a:gd name="adj1" fmla="val -26465"/>
                    <a:gd name="adj2" fmla="val -125330"/>
                    <a:gd name="adj3" fmla="val 16667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>
                      <a:solidFill>
                        <a:schemeClr val="tx1"/>
                      </a:solidFill>
                    </a:rPr>
                    <a:t>Cone spanned by </a:t>
                  </a:r>
                  <a14:m>
                    <m:oMath xmlns:m="http://schemas.openxmlformats.org/officeDocument/2006/math"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en-US" altLang="ja-JP" sz="3200" dirty="0">
                      <a:solidFill>
                        <a:schemeClr val="tx1"/>
                      </a:solidFill>
                    </a:rPr>
                    <a:t>class</a:t>
                  </a:r>
                  <a:endParaRPr kumimoji="1" lang="ja-JP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吹き出し: 角を丸めた四角形 10">
                  <a:extLst>
                    <a:ext uri="{FF2B5EF4-FFF2-40B4-BE49-F238E27FC236}">
                      <a16:creationId xmlns:a16="http://schemas.microsoft.com/office/drawing/2014/main" id="{CEDCEB8A-B79E-4F9B-8789-2B688E6A1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99247" y="8871284"/>
                  <a:ext cx="5011270" cy="715918"/>
                </a:xfrm>
                <a:prstGeom prst="wedgeRoundRectCallout">
                  <a:avLst>
                    <a:gd name="adj1" fmla="val -26465"/>
                    <a:gd name="adj2" fmla="val -125330"/>
                    <a:gd name="adj3" fmla="val 16667"/>
                  </a:avLst>
                </a:prstGeom>
                <a:blipFill>
                  <a:blip r:embed="rId3"/>
                  <a:stretch>
                    <a:fillRect b="-1068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93FF3D17-CEEA-4A79-B570-5309313DD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848" y="115855"/>
            <a:ext cx="7560152" cy="5462362"/>
          </a:xfrm>
          <a:prstGeom prst="rect">
            <a:avLst/>
          </a:prstGeom>
        </p:spPr>
      </p:pic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ADD59AA1-F049-436E-AE67-B94D9AFFC463}"/>
              </a:ext>
            </a:extLst>
          </p:cNvPr>
          <p:cNvSpPr/>
          <p:nvPr/>
        </p:nvSpPr>
        <p:spPr>
          <a:xfrm>
            <a:off x="10458907" y="5048177"/>
            <a:ext cx="7560152" cy="2989178"/>
          </a:xfrm>
          <a:prstGeom prst="cloudCallout">
            <a:avLst>
              <a:gd name="adj1" fmla="val 76"/>
              <a:gd name="adj2" fmla="val -8811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855EE30-1EA7-4016-A64E-3E458CB385F9}"/>
              </a:ext>
            </a:extLst>
          </p:cNvPr>
          <p:cNvSpPr txBox="1"/>
          <p:nvPr/>
        </p:nvSpPr>
        <p:spPr>
          <a:xfrm>
            <a:off x="11239364" y="5943113"/>
            <a:ext cx="67104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Classify based on “shadow” length</a:t>
            </a:r>
          </a:p>
          <a:p>
            <a:r>
              <a:rPr kumimoji="1" lang="ja-JP" altLang="en-US" sz="3200" dirty="0"/>
              <a:t>（       </a:t>
            </a:r>
            <a:r>
              <a:rPr kumimoji="1" lang="en-US" altLang="ja-JP" sz="3200" dirty="0"/>
              <a:t>is classified as class 3 in fig.</a:t>
            </a:r>
            <a:r>
              <a:rPr kumimoji="1" lang="ja-JP" altLang="en-US" sz="3200" dirty="0"/>
              <a:t>）</a:t>
            </a:r>
            <a:endParaRPr kumimoji="1" lang="en-US" altLang="ja-JP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ECF572-06AD-485D-B2BE-897E284FA567}"/>
              </a:ext>
            </a:extLst>
          </p:cNvPr>
          <p:cNvSpPr txBox="1"/>
          <p:nvPr/>
        </p:nvSpPr>
        <p:spPr>
          <a:xfrm>
            <a:off x="7846818" y="9814009"/>
            <a:ext cx="1163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[3] </a:t>
            </a:r>
            <a:r>
              <a:rPr lang="ja-JP" altLang="en-US" dirty="0"/>
              <a:t>福井和広</a:t>
            </a:r>
            <a:r>
              <a:rPr lang="en-US" altLang="ja-JP" dirty="0"/>
              <a:t>,</a:t>
            </a:r>
            <a:r>
              <a:rPr lang="ja-JP" altLang="en-US" dirty="0"/>
              <a:t> ”部分空間法の今昔（下）</a:t>
            </a:r>
            <a:r>
              <a:rPr lang="en-US" altLang="ja-JP" dirty="0"/>
              <a:t>,</a:t>
            </a:r>
            <a:r>
              <a:rPr lang="ja-JP" altLang="en-US" dirty="0"/>
              <a:t>“ 情報処理学会</a:t>
            </a:r>
            <a:r>
              <a:rPr lang="en-US" altLang="ja-JP" dirty="0"/>
              <a:t>, vol.49(6), pp.680-685,</a:t>
            </a:r>
            <a:r>
              <a:rPr lang="ja-JP" altLang="en-US" dirty="0"/>
              <a:t> </a:t>
            </a:r>
            <a:r>
              <a:rPr lang="en-US" altLang="ja-JP" dirty="0"/>
              <a:t>Jun. 2008.</a:t>
            </a:r>
          </a:p>
          <a:p>
            <a:endParaRPr kumimoji="1" lang="ja-JP" alt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3F106481-4DF6-4D22-80E6-1455D0087293}"/>
              </a:ext>
            </a:extLst>
          </p:cNvPr>
          <p:cNvCxnSpPr/>
          <p:nvPr/>
        </p:nvCxnSpPr>
        <p:spPr>
          <a:xfrm flipV="1">
            <a:off x="12311621" y="7354871"/>
            <a:ext cx="1058778" cy="1090863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C33D506-163A-4295-91C5-48C8EBF0EF4E}"/>
              </a:ext>
            </a:extLst>
          </p:cNvPr>
          <p:cNvSpPr txBox="1"/>
          <p:nvPr/>
        </p:nvSpPr>
        <p:spPr>
          <a:xfrm>
            <a:off x="13457374" y="7133549"/>
            <a:ext cx="805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/>
              <a:t>…</a:t>
            </a:r>
            <a:endParaRPr kumimoji="1" lang="ja-JP" altLang="en-US" dirty="0"/>
          </a:p>
        </p:txBody>
      </p:sp>
      <p:sp>
        <p:nvSpPr>
          <p:cNvPr id="16" name="太陽 15">
            <a:extLst>
              <a:ext uri="{FF2B5EF4-FFF2-40B4-BE49-F238E27FC236}">
                <a16:creationId xmlns:a16="http://schemas.microsoft.com/office/drawing/2014/main" id="{068DAC38-5708-42D9-9DDC-DF63A10163AD}"/>
              </a:ext>
            </a:extLst>
          </p:cNvPr>
          <p:cNvSpPr/>
          <p:nvPr/>
        </p:nvSpPr>
        <p:spPr>
          <a:xfrm>
            <a:off x="17478761" y="7724781"/>
            <a:ext cx="540000" cy="540000"/>
          </a:xfrm>
          <a:prstGeom prst="su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171E6A6-EEE6-4E1D-86EC-CFF729EAC3C3}"/>
              </a:ext>
            </a:extLst>
          </p:cNvPr>
          <p:cNvSpPr txBox="1"/>
          <p:nvPr/>
        </p:nvSpPr>
        <p:spPr>
          <a:xfrm>
            <a:off x="14349378" y="7742960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Shadow of a test data</a:t>
            </a:r>
            <a:endParaRPr kumimoji="1" lang="ja-JP" altLang="en-US" dirty="0"/>
          </a:p>
        </p:txBody>
      </p:sp>
      <p:sp>
        <p:nvSpPr>
          <p:cNvPr id="19" name="太陽 18">
            <a:extLst>
              <a:ext uri="{FF2B5EF4-FFF2-40B4-BE49-F238E27FC236}">
                <a16:creationId xmlns:a16="http://schemas.microsoft.com/office/drawing/2014/main" id="{5945A4A4-8A1D-4296-9464-0A7244D7D4AF}"/>
              </a:ext>
            </a:extLst>
          </p:cNvPr>
          <p:cNvSpPr/>
          <p:nvPr/>
        </p:nvSpPr>
        <p:spPr>
          <a:xfrm>
            <a:off x="11808369" y="6473153"/>
            <a:ext cx="540000" cy="540000"/>
          </a:xfrm>
          <a:prstGeom prst="su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47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927100" y="471404"/>
            <a:ext cx="17360900" cy="1077996"/>
          </a:xfrm>
        </p:spPr>
        <p:txBody>
          <a:bodyPr>
            <a:normAutofit/>
          </a:bodyPr>
          <a:lstStyle/>
          <a:p>
            <a:r>
              <a:rPr lang="en-US" altLang="ja-JP" dirty="0"/>
              <a:t>How to make Cones ?</a:t>
            </a:r>
            <a:r>
              <a:rPr lang="ja-JP" altLang="en-US" dirty="0"/>
              <a:t>（</a:t>
            </a:r>
            <a:r>
              <a:rPr kumimoji="1" lang="en-US" altLang="ja-JP" sz="4000" dirty="0"/>
              <a:t>Nonnegative Matrix Factorization</a:t>
            </a:r>
            <a:r>
              <a:rPr kumimoji="1" lang="ja-JP" altLang="en-US" sz="4000" dirty="0"/>
              <a:t>：</a:t>
            </a:r>
            <a:r>
              <a:rPr kumimoji="1" lang="en-US" altLang="ja-JP" sz="4000" dirty="0"/>
              <a:t>NMF[4]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C7C6D-0F52-4FBA-8358-35C6083C2133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55084" y="5905333"/>
                <a:ext cx="16257904" cy="4147891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2800" dirty="0"/>
                  <a:t>A Nonnegative matrix is decomposed into 2 Nonnegative matrices</a:t>
                </a:r>
              </a:p>
              <a:p>
                <a:r>
                  <a:rPr lang="en-US" altLang="ja-JP" sz="2800" dirty="0"/>
                  <a:t>A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800" dirty="0"/>
                  <a:t>in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ja-JP" sz="2800" dirty="0"/>
                  <a:t> : feature vector</a:t>
                </a:r>
              </a:p>
              <a:p>
                <a:r>
                  <a:rPr lang="en-US" altLang="ja-JP" sz="2800" b="0" dirty="0"/>
                  <a:t>A column vector in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ja-JP" sz="2800" dirty="0"/>
                  <a:t>: basis vector of a cone</a:t>
                </a:r>
              </a:p>
              <a:p>
                <a:r>
                  <a:rPr lang="en-US" altLang="ja-JP" sz="2800" b="0" dirty="0"/>
                  <a:t>A column vector in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ja-JP" sz="2800" dirty="0"/>
                  <a:t>: coefficient vector corresponding to a feature vector</a:t>
                </a:r>
              </a:p>
              <a:p>
                <a:r>
                  <a:rPr lang="en-US" altLang="ja-JP" sz="2800" dirty="0"/>
                  <a:t>Make sense for power spectra </a:t>
                </a:r>
                <a:r>
                  <a:rPr lang="ja-JP" altLang="en-US" sz="2800" dirty="0"/>
                  <a:t>← </a:t>
                </a:r>
                <a:r>
                  <a:rPr lang="en-US" altLang="ja-JP" sz="2800" dirty="0"/>
                  <a:t>basis vector is nonnegative (Power spectra is nonnegative !)</a:t>
                </a:r>
              </a:p>
            </p:txBody>
          </p:sp>
        </mc:Choice>
        <mc:Fallback xmlns="">
          <p:sp>
            <p:nvSpPr>
              <p:cNvPr id="8" name="テキスト プレースホルダー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55084" y="5905333"/>
                <a:ext cx="16257904" cy="4147891"/>
              </a:xfrm>
              <a:blipFill>
                <a:blip r:embed="rId2"/>
                <a:stretch>
                  <a:fillRect l="-675" t="-7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F3154063-C7DE-4797-997C-F5B04777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48" y="2306134"/>
            <a:ext cx="10568652" cy="2368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BE67BC00-94DE-4319-B6DA-D3C59E0C3C0A}"/>
                  </a:ext>
                </a:extLst>
              </p:cNvPr>
              <p:cNvSpPr txBox="1"/>
              <p:nvPr/>
            </p:nvSpPr>
            <p:spPr>
              <a:xfrm>
                <a:off x="673100" y="3364142"/>
                <a:ext cx="5384872" cy="1778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4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4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𝐻𝑈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ja-JP" sz="4400" dirty="0"/>
              </a:p>
              <a:p>
                <a:endParaRPr kumimoji="1" lang="en-US" altLang="ja-JP" sz="9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4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kumimoji="1" lang="en-US" altLang="ja-JP" sz="4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kumimoji="1" lang="en-US" altLang="ja-JP" sz="44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kumimoji="1" lang="en-US" altLang="ja-JP" sz="4400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≥0,</m:t>
                      </m:r>
                      <m:sSub>
                        <m:sSub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BE67BC00-94DE-4319-B6DA-D3C59E0C3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3364142"/>
                <a:ext cx="5384872" cy="1778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5D69A5C3-F0D0-45EE-8C34-EE6DA60E3558}"/>
              </a:ext>
            </a:extLst>
          </p:cNvPr>
          <p:cNvSpPr/>
          <p:nvPr/>
        </p:nvSpPr>
        <p:spPr>
          <a:xfrm>
            <a:off x="11253535" y="6163961"/>
            <a:ext cx="5991727" cy="10951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吹き出し: 角を丸めた四角形 9">
                <a:extLst>
                  <a:ext uri="{FF2B5EF4-FFF2-40B4-BE49-F238E27FC236}">
                    <a16:creationId xmlns:a16="http://schemas.microsoft.com/office/drawing/2014/main" id="{1A2C94B1-D6DD-4F12-899B-BE65EB0A3442}"/>
                  </a:ext>
                </a:extLst>
              </p:cNvPr>
              <p:cNvSpPr/>
              <p:nvPr/>
            </p:nvSpPr>
            <p:spPr>
              <a:xfrm>
                <a:off x="673100" y="2181726"/>
                <a:ext cx="5384871" cy="831002"/>
              </a:xfrm>
              <a:prstGeom prst="wedgeRoundRectCallout">
                <a:avLst>
                  <a:gd name="adj1" fmla="val -8321"/>
                  <a:gd name="adj2" fmla="val 97248"/>
                  <a:gd name="adj3" fmla="val 1666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b="0" dirty="0">
                    <a:solidFill>
                      <a:schemeClr val="tx1"/>
                    </a:solidFill>
                  </a:rPr>
                  <a:t>Deviation between 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en-US" altLang="ja-JP" sz="2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ja-JP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𝐻𝑈</m:t>
                    </m:r>
                  </m:oMath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吹き出し: 角を丸めた四角形 9">
                <a:extLst>
                  <a:ext uri="{FF2B5EF4-FFF2-40B4-BE49-F238E27FC236}">
                    <a16:creationId xmlns:a16="http://schemas.microsoft.com/office/drawing/2014/main" id="{1A2C94B1-D6DD-4F12-899B-BE65EB0A3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2181726"/>
                <a:ext cx="5384871" cy="831002"/>
              </a:xfrm>
              <a:prstGeom prst="wedgeRoundRectCallout">
                <a:avLst>
                  <a:gd name="adj1" fmla="val -8321"/>
                  <a:gd name="adj2" fmla="val 9724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下 11">
            <a:extLst>
              <a:ext uri="{FF2B5EF4-FFF2-40B4-BE49-F238E27FC236}">
                <a16:creationId xmlns:a16="http://schemas.microsoft.com/office/drawing/2014/main" id="{3E1DD646-AF02-4C22-90F1-59AD7D787497}"/>
              </a:ext>
            </a:extLst>
          </p:cNvPr>
          <p:cNvSpPr/>
          <p:nvPr/>
        </p:nvSpPr>
        <p:spPr>
          <a:xfrm>
            <a:off x="12609095" y="4810147"/>
            <a:ext cx="529390" cy="1285854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AA3FC40-0885-4DC4-A269-3632958BF7E6}"/>
                  </a:ext>
                </a:extLst>
              </p:cNvPr>
              <p:cNvSpPr txBox="1"/>
              <p:nvPr/>
            </p:nvSpPr>
            <p:spPr>
              <a:xfrm>
                <a:off x="13142518" y="4742187"/>
                <a:ext cx="42691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AA3FC40-0885-4DC4-A269-3632958BF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2518" y="4742187"/>
                <a:ext cx="4269182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F1B49F2-72E6-4CA3-BB60-6B919C11A298}"/>
                  </a:ext>
                </a:extLst>
              </p:cNvPr>
              <p:cNvSpPr txBox="1"/>
              <p:nvPr/>
            </p:nvSpPr>
            <p:spPr>
              <a:xfrm>
                <a:off x="11417725" y="6403777"/>
                <a:ext cx="56633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4000" b="0" i="0" smtClean="0">
                          <a:latin typeface="Cambria Math" panose="02040503050406030204" pitchFamily="18" charset="0"/>
                        </a:rPr>
                        <m:t>span</m:t>
                      </m:r>
                      <m:r>
                        <m:rPr>
                          <m:nor/>
                        </m:rPr>
                        <a:rPr kumimoji="1" lang="en-US" altLang="ja-JP" sz="4000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ja-JP" sz="4000" b="0" i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F1B49F2-72E6-4CA3-BB60-6B919C11A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725" y="6403777"/>
                <a:ext cx="5663345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90DA3BA-D0AE-4B8A-9DCD-A1D3914300F9}"/>
              </a:ext>
            </a:extLst>
          </p:cNvPr>
          <p:cNvSpPr txBox="1"/>
          <p:nvPr/>
        </p:nvSpPr>
        <p:spPr>
          <a:xfrm>
            <a:off x="94405" y="9520733"/>
            <a:ext cx="1694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[4] </a:t>
            </a:r>
            <a:r>
              <a:rPr lang="en-US" altLang="ja-JP" dirty="0" err="1"/>
              <a:t>Cichocki</a:t>
            </a:r>
            <a:r>
              <a:rPr lang="en-US" altLang="ja-JP" dirty="0"/>
              <a:t>, Andrzej, and P. H. A. N. Anh-</a:t>
            </a:r>
            <a:r>
              <a:rPr lang="en-US" altLang="ja-JP" dirty="0" err="1"/>
              <a:t>Huy</a:t>
            </a:r>
            <a:r>
              <a:rPr lang="en-US" altLang="ja-JP" dirty="0"/>
              <a:t>. “Fast local algorithms for large scale nonnegative matrix and tensor factorizations.” IEICE transactions on fundamentals of electronics, communications and computer sciences 92.3: 708-721, 2009.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403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C7C6D-0F52-4FBA-8358-35C6083C2133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+mn-cs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>
          <a:xfrm>
            <a:off x="271126" y="6617364"/>
            <a:ext cx="16460790" cy="3341382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Make “comprehensive” cones of training dataset</a:t>
            </a:r>
          </a:p>
          <a:p>
            <a:r>
              <a:rPr lang="en-US" altLang="ja-JP" dirty="0"/>
              <a:t>Project features on unit hyper sphere and diagonalize auto correlation matrix (PCA)</a:t>
            </a:r>
          </a:p>
          <a:p>
            <a:r>
              <a:rPr lang="en-US" altLang="ja-JP" dirty="0"/>
              <a:t>The first eigenvector represents the centroid of features </a:t>
            </a:r>
          </a:p>
          <a:p>
            <a:r>
              <a:rPr lang="en-US" altLang="ja-JP" dirty="0"/>
              <a:t>Eigenvectors are orthogonal </a:t>
            </a:r>
            <a:r>
              <a:rPr lang="ja-JP" altLang="en-US" dirty="0"/>
              <a:t>→ </a:t>
            </a:r>
            <a:r>
              <a:rPr lang="en-US" altLang="ja-JP" dirty="0"/>
              <a:t>form a cone by determining the end point on each of 				      the second and subsequent eigen axes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A65B69C-55C1-4C16-BA0D-57160072BCC9}"/>
                  </a:ext>
                </a:extLst>
              </p:cNvPr>
              <p:cNvSpPr txBox="1"/>
              <p:nvPr/>
            </p:nvSpPr>
            <p:spPr>
              <a:xfrm>
                <a:off x="271126" y="3813659"/>
                <a:ext cx="4098137" cy="150791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　</m:t>
                        </m:r>
                        <m:r>
                          <a:rPr kumimoji="1" lang="en-US" altLang="ja-JP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th eigenvector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　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kumimoji="1" lang="en-US" altLang="ja-JP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8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th eigenvalue</a:t>
                </a:r>
              </a:p>
              <a:p>
                <a14:m>
                  <m:oMath xmlns:m="http://schemas.openxmlformats.org/officeDocument/2006/math">
                    <m:r>
                      <a:rPr kumimoji="1" lang="ja-JP" altLang="en-US" sz="2800" b="0" i="1" dirty="0">
                        <a:latin typeface="Cambria Math" panose="02040503050406030204" pitchFamily="18" charset="0"/>
                      </a:rPr>
                      <m:t>　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kumimoji="1" lang="en-US" altLang="ja-JP" sz="2800" dirty="0"/>
                  <a:t>scaling parameter</a:t>
                </a:r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A65B69C-55C1-4C16-BA0D-57160072B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6" y="3813659"/>
                <a:ext cx="4098137" cy="1507913"/>
              </a:xfrm>
              <a:prstGeom prst="rect">
                <a:avLst/>
              </a:prstGeom>
              <a:blipFill>
                <a:blip r:embed="rId2"/>
                <a:stretch>
                  <a:fillRect t="-2834" b="-133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C12AB8C-6C0A-4F9A-A0CD-EE310C190C91}"/>
              </a:ext>
            </a:extLst>
          </p:cNvPr>
          <p:cNvSpPr/>
          <p:nvPr/>
        </p:nvSpPr>
        <p:spPr>
          <a:xfrm>
            <a:off x="9737559" y="6139663"/>
            <a:ext cx="7507704" cy="1143453"/>
          </a:xfrm>
          <a:prstGeom prst="wedgeRoundRectCallout">
            <a:avLst>
              <a:gd name="adj1" fmla="val 23184"/>
              <a:gd name="adj2" fmla="val -11006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A97D540-CED0-474E-A267-A8C7E22735AA}"/>
                  </a:ext>
                </a:extLst>
              </p:cNvPr>
              <p:cNvSpPr txBox="1"/>
              <p:nvPr/>
            </p:nvSpPr>
            <p:spPr>
              <a:xfrm>
                <a:off x="9881937" y="6403777"/>
                <a:ext cx="719913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4000" b="0" i="0" smtClean="0">
                          <a:latin typeface="Cambria Math" panose="02040503050406030204" pitchFamily="18" charset="0"/>
                        </a:rPr>
                        <m:t>span</m:t>
                      </m:r>
                      <m:r>
                        <m:rPr>
                          <m:nor/>
                        </m:rPr>
                        <a:rPr kumimoji="1" lang="en-US" altLang="ja-JP" sz="4000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kumimoji="1" lang="en-US" altLang="ja-JP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ja-JP" sz="4000" b="0" i="0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BA97D540-CED0-474E-A267-A8C7E2273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937" y="6403777"/>
                <a:ext cx="71991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37E9A934-15D3-444D-BC72-564AC7BBA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886" y="1257169"/>
            <a:ext cx="13742608" cy="420968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656B4B-D6B0-4008-A2FD-E83D9AA33AD8}"/>
              </a:ext>
            </a:extLst>
          </p:cNvPr>
          <p:cNvSpPr txBox="1"/>
          <p:nvPr/>
        </p:nvSpPr>
        <p:spPr>
          <a:xfrm>
            <a:off x="76598" y="9875954"/>
            <a:ext cx="1397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[5] </a:t>
            </a:r>
            <a:r>
              <a:rPr lang="ja-JP" altLang="en-US" dirty="0"/>
              <a:t>小林匠，大津展之，”パターン識別のための錐制約部分空間法</a:t>
            </a:r>
            <a:r>
              <a:rPr lang="en-US" altLang="ja-JP" dirty="0"/>
              <a:t>,</a:t>
            </a:r>
            <a:r>
              <a:rPr lang="ja-JP" altLang="en-US" dirty="0"/>
              <a:t>“ 電子情報通信学会論文誌，</a:t>
            </a:r>
            <a:r>
              <a:rPr lang="en-US" altLang="ja-JP" dirty="0"/>
              <a:t>vol.J92-D1</a:t>
            </a:r>
            <a:r>
              <a:rPr lang="ja-JP" altLang="en-US" dirty="0" err="1"/>
              <a:t>，</a:t>
            </a:r>
            <a:r>
              <a:rPr lang="en-US" altLang="ja-JP" dirty="0"/>
              <a:t>pp.104-111</a:t>
            </a:r>
            <a:r>
              <a:rPr lang="ja-JP" altLang="en-US" dirty="0" err="1"/>
              <a:t>，</a:t>
            </a:r>
            <a:r>
              <a:rPr lang="en-US" altLang="ja-JP" dirty="0"/>
              <a:t>Jan. 2009.</a:t>
            </a:r>
          </a:p>
          <a:p>
            <a:endParaRPr kumimoji="1" lang="ja-JP" altLang="en-US" dirty="0"/>
          </a:p>
        </p:txBody>
      </p:sp>
      <p:sp>
        <p:nvSpPr>
          <p:cNvPr id="13" name="タイトル 6">
            <a:extLst>
              <a:ext uri="{FF2B5EF4-FFF2-40B4-BE49-F238E27FC236}">
                <a16:creationId xmlns:a16="http://schemas.microsoft.com/office/drawing/2014/main" id="{5323B4C5-3ED9-4969-A836-0BECDAFA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471404"/>
            <a:ext cx="17360900" cy="1077996"/>
          </a:xfrm>
        </p:spPr>
        <p:txBody>
          <a:bodyPr>
            <a:normAutofit/>
          </a:bodyPr>
          <a:lstStyle/>
          <a:p>
            <a:r>
              <a:rPr lang="en-US" altLang="ja-JP" dirty="0"/>
              <a:t>How to make Cones ?</a:t>
            </a:r>
            <a:r>
              <a:rPr lang="ja-JP" altLang="en-US" dirty="0"/>
              <a:t>（</a:t>
            </a:r>
            <a:r>
              <a:rPr lang="en-US" altLang="ja-JP" dirty="0"/>
              <a:t>comprehensive cone[5]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0848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Experiments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>
          <a:xfrm>
            <a:off x="231551" y="1395870"/>
            <a:ext cx="8721338" cy="1616271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sz="2800" dirty="0"/>
              <a:t>Affection of use of power spectra</a:t>
            </a:r>
          </a:p>
          <a:p>
            <a:r>
              <a:rPr lang="en-US" altLang="ja-JP" sz="2800" dirty="0"/>
              <a:t>Characterization of proposed method against existing method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8139F8E-6E92-4569-ACAD-A67356163789}"/>
              </a:ext>
            </a:extLst>
          </p:cNvPr>
          <p:cNvSpPr/>
          <p:nvPr/>
        </p:nvSpPr>
        <p:spPr>
          <a:xfrm>
            <a:off x="1187112" y="3646459"/>
            <a:ext cx="8530629" cy="23957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23215B-2739-4C6D-8372-C7C32CFF9BA8}"/>
              </a:ext>
            </a:extLst>
          </p:cNvPr>
          <p:cNvSpPr/>
          <p:nvPr/>
        </p:nvSpPr>
        <p:spPr>
          <a:xfrm>
            <a:off x="1187112" y="6348535"/>
            <a:ext cx="8530629" cy="36251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2C4D7EA-AA13-492F-9982-F8A0F04D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63" y="3564181"/>
            <a:ext cx="7000926" cy="22505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A20A3DD-C59E-4EF7-9B45-1CC8733B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07" y="6428491"/>
            <a:ext cx="7220993" cy="3472222"/>
          </a:xfrm>
          <a:prstGeom prst="rect">
            <a:avLst/>
          </a:prstGeom>
        </p:spPr>
      </p:pic>
      <p:sp>
        <p:nvSpPr>
          <p:cNvPr id="18" name="乗算記号 17">
            <a:extLst>
              <a:ext uri="{FF2B5EF4-FFF2-40B4-BE49-F238E27FC236}">
                <a16:creationId xmlns:a16="http://schemas.microsoft.com/office/drawing/2014/main" id="{6C80EB83-4C54-40F9-A49F-5A6DA938717B}"/>
              </a:ext>
            </a:extLst>
          </p:cNvPr>
          <p:cNvSpPr/>
          <p:nvPr/>
        </p:nvSpPr>
        <p:spPr>
          <a:xfrm>
            <a:off x="9908850" y="5584633"/>
            <a:ext cx="1440000" cy="14400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E51B359-4E66-45A5-87A3-0AC21B1B0CD4}"/>
              </a:ext>
            </a:extLst>
          </p:cNvPr>
          <p:cNvSpPr/>
          <p:nvPr/>
        </p:nvSpPr>
        <p:spPr>
          <a:xfrm>
            <a:off x="11539961" y="3646459"/>
            <a:ext cx="5241969" cy="12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CRSM (NMF)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46164B8-772A-4692-A001-88ED5F984D6B}"/>
              </a:ext>
            </a:extLst>
          </p:cNvPr>
          <p:cNvSpPr/>
          <p:nvPr/>
        </p:nvSpPr>
        <p:spPr>
          <a:xfrm>
            <a:off x="11539961" y="5335546"/>
            <a:ext cx="5241969" cy="12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CRSM (Comprehensive cone)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0ACB8C8-93FC-42EF-A054-EBA2B97BA41E}"/>
              </a:ext>
            </a:extLst>
          </p:cNvPr>
          <p:cNvSpPr/>
          <p:nvPr/>
        </p:nvSpPr>
        <p:spPr>
          <a:xfrm>
            <a:off x="11539960" y="7024633"/>
            <a:ext cx="5241969" cy="12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3-layer Neural Network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606AC47-D7A1-4A6A-9F42-6336AB4F902C}"/>
              </a:ext>
            </a:extLst>
          </p:cNvPr>
          <p:cNvSpPr/>
          <p:nvPr/>
        </p:nvSpPr>
        <p:spPr>
          <a:xfrm>
            <a:off x="11539960" y="8713721"/>
            <a:ext cx="5241969" cy="12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Support Vector Machines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5E80D4C-E55D-4F70-BAD5-17180BFEF7BF}"/>
              </a:ext>
            </a:extLst>
          </p:cNvPr>
          <p:cNvSpPr txBox="1"/>
          <p:nvPr/>
        </p:nvSpPr>
        <p:spPr>
          <a:xfrm>
            <a:off x="4726810" y="3026551"/>
            <a:ext cx="1451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Feature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9234913-953D-4353-A826-0B2F609CBFA7}"/>
              </a:ext>
            </a:extLst>
          </p:cNvPr>
          <p:cNvSpPr txBox="1"/>
          <p:nvPr/>
        </p:nvSpPr>
        <p:spPr>
          <a:xfrm>
            <a:off x="13309589" y="3012141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highlight>
                  <a:srgbClr val="FFFF00"/>
                </a:highlight>
              </a:rPr>
              <a:t>Classifier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  <p:sp>
        <p:nvSpPr>
          <p:cNvPr id="25" name="フローチャート: 代替処理 24">
            <a:extLst>
              <a:ext uri="{FF2B5EF4-FFF2-40B4-BE49-F238E27FC236}">
                <a16:creationId xmlns:a16="http://schemas.microsoft.com/office/drawing/2014/main" id="{A8324A25-2062-4599-AA31-54B1B0C09D42}"/>
              </a:ext>
            </a:extLst>
          </p:cNvPr>
          <p:cNvSpPr/>
          <p:nvPr/>
        </p:nvSpPr>
        <p:spPr>
          <a:xfrm>
            <a:off x="8952889" y="128834"/>
            <a:ext cx="8827111" cy="2730146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en-US" altLang="ja-JP" sz="2800" dirty="0">
                <a:solidFill>
                  <a:schemeClr val="tx1"/>
                </a:solidFill>
              </a:rPr>
              <a:t>MNIST (10</a:t>
            </a:r>
            <a:r>
              <a:rPr kumimoji="1" lang="ja-JP" altLang="en-US" sz="2800" dirty="0">
                <a:solidFill>
                  <a:schemeClr val="tx1"/>
                </a:solidFill>
              </a:rPr>
              <a:t> </a:t>
            </a:r>
            <a:r>
              <a:rPr kumimoji="1" lang="en-US" altLang="ja-JP" sz="2800" dirty="0">
                <a:solidFill>
                  <a:schemeClr val="tx1"/>
                </a:solidFill>
              </a:rPr>
              <a:t>class</a:t>
            </a:r>
            <a:r>
              <a:rPr kumimoji="1" lang="ja-JP" altLang="en-US" sz="2800" dirty="0">
                <a:solidFill>
                  <a:schemeClr val="tx1"/>
                </a:solidFill>
              </a:rPr>
              <a:t> </a:t>
            </a:r>
            <a:r>
              <a:rPr kumimoji="1" lang="en-US" altLang="ja-JP" sz="2800" dirty="0">
                <a:solidFill>
                  <a:schemeClr val="tx1"/>
                </a:solidFill>
              </a:rPr>
              <a:t>handwritten digit images)</a:t>
            </a:r>
          </a:p>
          <a:p>
            <a:r>
              <a:rPr kumimoji="1" lang="en-US" altLang="ja-JP" sz="2800" dirty="0">
                <a:solidFill>
                  <a:schemeClr val="tx1"/>
                </a:solidFill>
              </a:rPr>
              <a:t>Filter size </a:t>
            </a:r>
            <a:r>
              <a:rPr kumimoji="1" lang="ja-JP" altLang="en-US" sz="2800" dirty="0">
                <a:solidFill>
                  <a:schemeClr val="tx1"/>
                </a:solidFill>
              </a:rPr>
              <a:t>→ </a:t>
            </a:r>
            <a:r>
              <a:rPr kumimoji="1" lang="en-US" altLang="ja-JP" sz="2800" dirty="0">
                <a:solidFill>
                  <a:schemeClr val="tx1"/>
                </a:solidFill>
              </a:rPr>
              <a:t>5 x 5 (# of filter: 6)</a:t>
            </a:r>
          </a:p>
          <a:p>
            <a:r>
              <a:rPr kumimoji="1" lang="en-US" altLang="ja-JP" sz="2800" dirty="0">
                <a:solidFill>
                  <a:schemeClr val="tx1"/>
                </a:solidFill>
              </a:rPr>
              <a:t>Sparse</a:t>
            </a:r>
            <a:r>
              <a:rPr kumimoji="1" lang="ja-JP" altLang="en-US" sz="2800" dirty="0">
                <a:solidFill>
                  <a:schemeClr val="tx1"/>
                </a:solidFill>
              </a:rPr>
              <a:t> </a:t>
            </a:r>
            <a:r>
              <a:rPr kumimoji="1" lang="en-US" altLang="ja-JP" sz="2800" dirty="0">
                <a:solidFill>
                  <a:schemeClr val="tx1"/>
                </a:solidFill>
              </a:rPr>
              <a:t>map</a:t>
            </a:r>
            <a:r>
              <a:rPr kumimoji="1" lang="ja-JP" altLang="en-US" sz="2800" dirty="0">
                <a:solidFill>
                  <a:schemeClr val="tx1"/>
                </a:solidFill>
              </a:rPr>
              <a:t>→ </a:t>
            </a:r>
            <a:r>
              <a:rPr kumimoji="1" lang="en-US" altLang="ja-JP" sz="2800" dirty="0">
                <a:solidFill>
                  <a:schemeClr val="tx1"/>
                </a:solidFill>
              </a:rPr>
              <a:t>Nonnegative constraint</a:t>
            </a:r>
          </a:p>
          <a:p>
            <a:r>
              <a:rPr kumimoji="1" lang="en-US" altLang="ja-JP" sz="2800" dirty="0">
                <a:solidFill>
                  <a:schemeClr val="tx1"/>
                </a:solidFill>
              </a:rPr>
              <a:t># of NMF’s basis</a:t>
            </a:r>
            <a:r>
              <a:rPr kumimoji="1" lang="ja-JP" altLang="en-US" sz="2800" dirty="0">
                <a:solidFill>
                  <a:schemeClr val="tx1"/>
                </a:solidFill>
              </a:rPr>
              <a:t>→</a:t>
            </a:r>
            <a:r>
              <a:rPr kumimoji="1" lang="en-US" altLang="ja-JP" sz="2800" dirty="0">
                <a:solidFill>
                  <a:schemeClr val="tx1"/>
                </a:solidFill>
              </a:rPr>
              <a:t>1~128</a:t>
            </a:r>
          </a:p>
          <a:p>
            <a:r>
              <a:rPr kumimoji="1" lang="en-US" altLang="ja-JP" sz="2800" dirty="0">
                <a:solidFill>
                  <a:schemeClr val="tx1"/>
                </a:solidFill>
              </a:rPr>
              <a:t># of basis of comprehensive cone </a:t>
            </a: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→ </a:t>
            </a:r>
            <a:r>
              <a:rPr kumimoji="1" lang="en-US" altLang="ja-JP" sz="2800" dirty="0">
                <a:solidFill>
                  <a:schemeClr val="tx1"/>
                </a:solidFill>
              </a:rPr>
              <a:t>determined by contribute rate of eigenvalues</a:t>
            </a:r>
          </a:p>
          <a:p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8E9C63-970C-4264-83C6-9C1822764172}"/>
              </a:ext>
            </a:extLst>
          </p:cNvPr>
          <p:cNvSpPr txBox="1"/>
          <p:nvPr/>
        </p:nvSpPr>
        <p:spPr>
          <a:xfrm>
            <a:off x="1309446" y="5448350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Maps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BD95AAF-7534-41D3-8BCA-4060F3E95250}"/>
              </a:ext>
            </a:extLst>
          </p:cNvPr>
          <p:cNvSpPr txBox="1"/>
          <p:nvPr/>
        </p:nvSpPr>
        <p:spPr>
          <a:xfrm>
            <a:off x="1309446" y="6393967"/>
            <a:ext cx="208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Power spectra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76F96AC-510E-4118-96ED-66A715BD2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054" y="678737"/>
            <a:ext cx="1299750" cy="12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 </a:t>
            </a:r>
            <a:r>
              <a:rPr lang="en-US" altLang="ja-JP" dirty="0"/>
              <a:t>( # of training image : 200)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46CCAD6-15B1-4B64-ADA5-4BB8EBBDB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407"/>
            <a:ext cx="14705098" cy="8640000"/>
          </a:xfrm>
          <a:prstGeom prst="rect">
            <a:avLst/>
          </a:prstGeom>
        </p:spPr>
      </p:pic>
      <p:sp>
        <p:nvSpPr>
          <p:cNvPr id="8" name="フローチャート: 代替処理 7">
            <a:extLst>
              <a:ext uri="{FF2B5EF4-FFF2-40B4-BE49-F238E27FC236}">
                <a16:creationId xmlns:a16="http://schemas.microsoft.com/office/drawing/2014/main" id="{9ADDEDD8-5DAD-4005-B921-226C0A508C5E}"/>
              </a:ext>
            </a:extLst>
          </p:cNvPr>
          <p:cNvSpPr/>
          <p:nvPr/>
        </p:nvSpPr>
        <p:spPr>
          <a:xfrm>
            <a:off x="13764126" y="471404"/>
            <a:ext cx="4186990" cy="235200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/>
          </a:p>
          <a:p>
            <a:pPr algn="ctr"/>
            <a:r>
              <a:rPr kumimoji="1" lang="en-US" altLang="ja-JP" sz="2400" dirty="0"/>
              <a:t>Power Spectra improves </a:t>
            </a:r>
          </a:p>
          <a:p>
            <a:pPr algn="ctr"/>
            <a:r>
              <a:rPr kumimoji="1" lang="en-US" altLang="ja-JP" sz="2400" dirty="0"/>
              <a:t>classification accuracy</a:t>
            </a:r>
          </a:p>
          <a:p>
            <a:pPr algn="ctr"/>
            <a:endParaRPr kumimoji="1" lang="en-US" altLang="ja-JP" sz="2400" dirty="0"/>
          </a:p>
          <a:p>
            <a:pPr algn="ctr"/>
            <a:r>
              <a:rPr kumimoji="1" lang="en-US" altLang="ja-JP" sz="2400" dirty="0"/>
              <a:t>CRSM if effective under</a:t>
            </a:r>
          </a:p>
          <a:p>
            <a:pPr algn="ctr"/>
            <a:r>
              <a:rPr kumimoji="1" lang="en-US" altLang="ja-JP" sz="2400" dirty="0"/>
              <a:t> small-number-train-data</a:t>
            </a:r>
            <a:endParaRPr kumimoji="1" lang="ja-JP" altLang="en-US" sz="2400" dirty="0"/>
          </a:p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342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8B05221C-D404-4434-A005-BED73D30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471404"/>
            <a:ext cx="16687800" cy="1077996"/>
          </a:xfrm>
        </p:spPr>
        <p:txBody>
          <a:bodyPr/>
          <a:lstStyle/>
          <a:p>
            <a:r>
              <a:rPr kumimoji="1" lang="en-US" altLang="ja-JP" dirty="0"/>
              <a:t>Result </a:t>
            </a:r>
            <a:r>
              <a:rPr lang="en-US" altLang="ja-JP" dirty="0"/>
              <a:t>( # of training image : 1,000)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2BAA561-93BF-4576-8CA7-02DA15EF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413"/>
            <a:ext cx="14181720" cy="8640000"/>
          </a:xfrm>
          <a:prstGeom prst="rect">
            <a:avLst/>
          </a:prstGeom>
        </p:spPr>
      </p:pic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F28DA1E2-991E-4375-A7C8-64AD0BE64212}"/>
              </a:ext>
            </a:extLst>
          </p:cNvPr>
          <p:cNvSpPr/>
          <p:nvPr/>
        </p:nvSpPr>
        <p:spPr>
          <a:xfrm>
            <a:off x="13764126" y="471404"/>
            <a:ext cx="4186990" cy="2769101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/>
          </a:p>
          <a:p>
            <a:pPr algn="ctr"/>
            <a:r>
              <a:rPr kumimoji="1" lang="en-US" altLang="ja-JP" sz="2400" dirty="0"/>
              <a:t>Power Spectra improves</a:t>
            </a:r>
          </a:p>
          <a:p>
            <a:pPr algn="ctr"/>
            <a:r>
              <a:rPr kumimoji="1" lang="en-US" altLang="ja-JP" sz="2400" dirty="0"/>
              <a:t>Classification accuracy</a:t>
            </a:r>
          </a:p>
          <a:p>
            <a:pPr algn="ctr"/>
            <a:endParaRPr kumimoji="1" lang="en-US" altLang="ja-JP" sz="2400" dirty="0"/>
          </a:p>
          <a:p>
            <a:pPr algn="ctr"/>
            <a:r>
              <a:rPr kumimoji="1" lang="en-US" altLang="ja-JP" sz="2400" dirty="0"/>
              <a:t>NN, SVM are effective under</a:t>
            </a:r>
          </a:p>
          <a:p>
            <a:pPr algn="ctr"/>
            <a:r>
              <a:rPr kumimoji="1" lang="en-US" altLang="ja-JP" sz="2400" dirty="0"/>
              <a:t>Large-number-train-data</a:t>
            </a:r>
            <a:endParaRPr kumimoji="1" lang="ja-JP" altLang="en-US" sz="2400" dirty="0"/>
          </a:p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813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7702173" y="510567"/>
            <a:ext cx="10442391" cy="874100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Summary</a:t>
            </a:r>
          </a:p>
          <a:p>
            <a:pPr marL="853200" lvl="1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Use power spectra of Sparse maps of CDL</a:t>
            </a:r>
          </a:p>
          <a:p>
            <a:pPr marL="853200" lvl="1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Use CRSM as the classifier</a:t>
            </a:r>
          </a:p>
          <a:p>
            <a:pPr marL="853200" lvl="1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Power spectra improves classification accuracy</a:t>
            </a:r>
          </a:p>
          <a:p>
            <a:pPr marL="853200" lvl="1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CRSM is effective in small-number-training-dataset</a:t>
            </a:r>
          </a:p>
          <a:p>
            <a:pPr marL="853200" lvl="1" indent="-457200">
              <a:buFont typeface="Arial" panose="020B0604020202020204" pitchFamily="34" charset="0"/>
              <a:buChar char="•"/>
            </a:pPr>
            <a:endParaRPr kumimoji="1" lang="en-US" altLang="ja-JP" sz="2800" dirty="0"/>
          </a:p>
          <a:p>
            <a:pPr marL="396000" lvl="1" indent="0">
              <a:buNone/>
            </a:pP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600" dirty="0"/>
              <a:t>Future Work</a:t>
            </a:r>
            <a:endParaRPr kumimoji="1" lang="en-US" altLang="ja-JP" sz="3600" dirty="0"/>
          </a:p>
          <a:p>
            <a:pPr marL="853200" lvl="1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Use multilayer CDL features</a:t>
            </a:r>
            <a:endParaRPr kumimoji="1" lang="en-US" altLang="ja-JP" sz="2800" dirty="0"/>
          </a:p>
          <a:p>
            <a:pPr marL="853200" lvl="1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Use other datasets  </a:t>
            </a:r>
          </a:p>
          <a:p>
            <a:pPr marL="853200" lvl="1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Method in the case that </a:t>
            </a:r>
            <a:r>
              <a:rPr lang="en-US" altLang="ja-JP" sz="2800" dirty="0"/>
              <a:t>data of out of learned classes come</a:t>
            </a:r>
            <a:endParaRPr kumimoji="1" lang="en-US" altLang="ja-JP" sz="2800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940ED9B-F30F-4FBF-A1E6-52B0C7E9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4988"/>
            <a:ext cx="7503351" cy="38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1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パワーポイントテンプレート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Jun</a:t>
            </a:r>
            <a:r>
              <a:rPr kumimoji="1" lang="ja-JP" altLang="en-US" dirty="0"/>
              <a:t> </a:t>
            </a:r>
            <a:r>
              <a:rPr kumimoji="1" lang="en-US" altLang="ja-JP" dirty="0" err="1"/>
              <a:t>Akizaki</a:t>
            </a:r>
            <a:endParaRPr kumimoji="1" lang="en-US" altLang="ja-JP" dirty="0"/>
          </a:p>
          <a:p>
            <a:r>
              <a:rPr kumimoji="1" lang="en-US" altLang="ja-JP" dirty="0"/>
              <a:t>The Power of PowerPoint – thepopp.com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URANUS | </a:t>
            </a:r>
            <a:r>
              <a:rPr kumimoji="1" lang="ja-JP" altLang="en-US" dirty="0"/>
              <a:t>和文対応レイアウト</a:t>
            </a:r>
          </a:p>
        </p:txBody>
      </p:sp>
    </p:spTree>
    <p:extLst>
      <p:ext uri="{BB962C8B-B14F-4D97-AF65-F5344CB8AC3E}">
        <p14:creationId xmlns:p14="http://schemas.microsoft.com/office/powerpoint/2010/main" val="236873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パワーポイントテンプレート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Jun</a:t>
            </a:r>
            <a:r>
              <a:rPr kumimoji="1" lang="ja-JP" altLang="en-US" dirty="0"/>
              <a:t> </a:t>
            </a:r>
            <a:r>
              <a:rPr kumimoji="1" lang="en-US" altLang="ja-JP" dirty="0" err="1"/>
              <a:t>Akizaki</a:t>
            </a:r>
            <a:endParaRPr kumimoji="1" lang="en-US" altLang="ja-JP" dirty="0"/>
          </a:p>
          <a:p>
            <a:r>
              <a:rPr kumimoji="1" lang="en-US" altLang="ja-JP" dirty="0"/>
              <a:t>The Power of PowerPoint – thepopp.com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URANUS | </a:t>
            </a:r>
            <a:r>
              <a:rPr kumimoji="1" lang="ja-JP" altLang="en-US" dirty="0"/>
              <a:t>和文対応レイアウト</a:t>
            </a:r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5202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86129B9-09A8-485B-9554-C8F1B7246E9B}"/>
              </a:ext>
            </a:extLst>
          </p:cNvPr>
          <p:cNvGrpSpPr/>
          <p:nvPr/>
        </p:nvGrpSpPr>
        <p:grpSpPr>
          <a:xfrm>
            <a:off x="430135" y="818648"/>
            <a:ext cx="17427720" cy="8402088"/>
            <a:chOff x="430135" y="818648"/>
            <a:chExt cx="17427720" cy="8402088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715FAAB-FD04-4286-A88D-95BEC84C2610}"/>
                </a:ext>
              </a:extLst>
            </p:cNvPr>
            <p:cNvSpPr txBox="1"/>
            <p:nvPr/>
          </p:nvSpPr>
          <p:spPr>
            <a:xfrm>
              <a:off x="430135" y="818648"/>
              <a:ext cx="17427720" cy="14465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sz="8800" dirty="0">
                  <a:solidFill>
                    <a:schemeClr val="bg1"/>
                  </a:solidFill>
                </a:rPr>
                <a:t>Convolutional Dictionary Learning </a:t>
              </a:r>
              <a:endParaRPr kumimoji="1" lang="ja-JP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31399BC-3724-42CD-8372-6462AD320F71}"/>
                </a:ext>
              </a:extLst>
            </p:cNvPr>
            <p:cNvSpPr txBox="1"/>
            <p:nvPr/>
          </p:nvSpPr>
          <p:spPr>
            <a:xfrm>
              <a:off x="4994910" y="4419431"/>
              <a:ext cx="8298169" cy="14465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sz="8800" dirty="0">
                  <a:solidFill>
                    <a:schemeClr val="bg1"/>
                  </a:solidFill>
                </a:rPr>
                <a:t>Power Spectrum</a:t>
              </a:r>
              <a:endParaRPr kumimoji="1" lang="ja-JP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727A9D4-68F3-4710-BCA6-6DC2C895A4CE}"/>
                </a:ext>
              </a:extLst>
            </p:cNvPr>
            <p:cNvSpPr txBox="1"/>
            <p:nvPr/>
          </p:nvSpPr>
          <p:spPr>
            <a:xfrm>
              <a:off x="503968" y="7774186"/>
              <a:ext cx="17280051" cy="14465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en-US" altLang="ja-JP" sz="8800" dirty="0">
                  <a:solidFill>
                    <a:schemeClr val="bg1"/>
                  </a:solidFill>
                </a:rPr>
                <a:t>Cone Restricted Subspace Method</a:t>
              </a:r>
              <a:endParaRPr kumimoji="1" lang="ja-JP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乗算記号 4">
              <a:extLst>
                <a:ext uri="{FF2B5EF4-FFF2-40B4-BE49-F238E27FC236}">
                  <a16:creationId xmlns:a16="http://schemas.microsoft.com/office/drawing/2014/main" id="{2B8FA825-DB40-4849-9627-442011304941}"/>
                </a:ext>
              </a:extLst>
            </p:cNvPr>
            <p:cNvSpPr/>
            <p:nvPr/>
          </p:nvSpPr>
          <p:spPr>
            <a:xfrm>
              <a:off x="8243995" y="2742445"/>
              <a:ext cx="1800000" cy="180000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乗算記号 10">
              <a:extLst>
                <a:ext uri="{FF2B5EF4-FFF2-40B4-BE49-F238E27FC236}">
                  <a16:creationId xmlns:a16="http://schemas.microsoft.com/office/drawing/2014/main" id="{A0C6CBD8-55CA-4F3E-85A6-BDE206F2DC90}"/>
                </a:ext>
              </a:extLst>
            </p:cNvPr>
            <p:cNvSpPr/>
            <p:nvPr/>
          </p:nvSpPr>
          <p:spPr>
            <a:xfrm>
              <a:off x="8243995" y="5742967"/>
              <a:ext cx="1800000" cy="180000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022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Jun</a:t>
            </a:r>
            <a:r>
              <a:rPr kumimoji="1" lang="ja-JP" altLang="en-US" dirty="0"/>
              <a:t> </a:t>
            </a:r>
            <a:r>
              <a:rPr kumimoji="1" lang="en-US" altLang="ja-JP" dirty="0" err="1"/>
              <a:t>Akizaki</a:t>
            </a:r>
            <a:endParaRPr kumimoji="1" lang="en-US" altLang="ja-JP" dirty="0"/>
          </a:p>
          <a:p>
            <a:r>
              <a:rPr lang="en-US" altLang="ja-JP" dirty="0"/>
              <a:t>The Power of PowerPoint – thepopp.com</a:t>
            </a:r>
            <a:endParaRPr kumimoji="1" lang="ja-JP" alt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パワーポイント</a:t>
            </a:r>
            <a:r>
              <a:rPr lang="ja-JP" altLang="en-US" dirty="0"/>
              <a:t>テンプレート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URANUS | </a:t>
            </a:r>
            <a:r>
              <a:rPr kumimoji="1" lang="ja-JP" altLang="en-US" dirty="0"/>
              <a:t>和文対応レイアウト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3757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Jun</a:t>
            </a:r>
            <a:r>
              <a:rPr kumimoji="1" lang="ja-JP" altLang="en-US" dirty="0"/>
              <a:t> </a:t>
            </a:r>
            <a:r>
              <a:rPr kumimoji="1" lang="en-US" altLang="ja-JP" dirty="0" err="1"/>
              <a:t>Akizaki</a:t>
            </a:r>
            <a:endParaRPr kumimoji="1" lang="en-US" altLang="ja-JP" dirty="0"/>
          </a:p>
          <a:p>
            <a:r>
              <a:rPr lang="en-US" altLang="ja-JP" dirty="0"/>
              <a:t>The Power of PowerPoint – thepopp.com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パワーポイントテンプレート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URANUS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6772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このテンプレートの目的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 dirty="0"/>
              <a:t>「ふだん使い」に特化したテンプレートです。</a:t>
            </a:r>
            <a:endParaRPr lang="en-US" altLang="ja-JP" dirty="0"/>
          </a:p>
          <a:p>
            <a:r>
              <a:rPr lang="ja-JP" altLang="en-US" dirty="0"/>
              <a:t>「さりげなくおしゃれに」をテーマに、いつも使うパワーポイントを</a:t>
            </a:r>
            <a:br>
              <a:rPr lang="en-US" altLang="ja-JP" dirty="0"/>
            </a:br>
            <a:r>
              <a:rPr lang="ja-JP" altLang="en-US" dirty="0"/>
              <a:t>手軽にセンスよくまとめることができます。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204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はじめに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使用する前に、フッターを編集してください</a:t>
            </a:r>
            <a:endParaRPr kumimoji="1" lang="en-US" altLang="ja-JP" dirty="0"/>
          </a:p>
          <a:p>
            <a:pPr lvl="1"/>
            <a:r>
              <a:rPr lang="en-US" altLang="ja-JP" dirty="0"/>
              <a:t>[</a:t>
            </a:r>
            <a:r>
              <a:rPr lang="ja-JP" altLang="en-US" dirty="0"/>
              <a:t>挿入</a:t>
            </a:r>
            <a:r>
              <a:rPr lang="en-US" altLang="ja-JP" dirty="0"/>
              <a:t>]</a:t>
            </a:r>
            <a:r>
              <a:rPr lang="ja-JP" altLang="en-US" dirty="0"/>
              <a:t>から</a:t>
            </a:r>
            <a:r>
              <a:rPr lang="en-US" altLang="ja-JP" dirty="0"/>
              <a:t>[</a:t>
            </a:r>
            <a:r>
              <a:rPr lang="ja-JP" altLang="en-US" dirty="0"/>
              <a:t>ヘッダーとフッター</a:t>
            </a:r>
            <a:r>
              <a:rPr lang="en-US" altLang="ja-JP" dirty="0"/>
              <a:t>]</a:t>
            </a:r>
            <a:r>
              <a:rPr lang="ja-JP" altLang="en-US" dirty="0"/>
              <a:t>を選びます</a:t>
            </a:r>
            <a:endParaRPr lang="en-US" altLang="ja-JP" dirty="0"/>
          </a:p>
          <a:p>
            <a:r>
              <a:rPr kumimoji="1" lang="ja-JP" altLang="en-US" dirty="0"/>
              <a:t>フォントは</a:t>
            </a:r>
            <a:r>
              <a:rPr kumimoji="1" lang="en-US" altLang="ja-JP" dirty="0"/>
              <a:t>Spica</a:t>
            </a:r>
            <a:r>
              <a:rPr kumimoji="1" lang="ja-JP" altLang="en-US" dirty="0"/>
              <a:t> </a:t>
            </a:r>
            <a:r>
              <a:rPr kumimoji="1" lang="en-US" altLang="ja-JP" dirty="0" err="1"/>
              <a:t>Neue</a:t>
            </a:r>
            <a:r>
              <a:rPr kumimoji="1" lang="ja-JP" altLang="en-US" dirty="0"/>
              <a:t>を使用しています</a:t>
            </a:r>
            <a:endParaRPr kumimoji="1" lang="en-US" altLang="ja-JP" dirty="0"/>
          </a:p>
          <a:p>
            <a:pPr lvl="1"/>
            <a:r>
              <a:rPr lang="en-US" altLang="ja-JP" dirty="0">
                <a:hlinkClick r:id="rId2"/>
              </a:rPr>
              <a:t>http://thepopp.com/font/</a:t>
            </a:r>
            <a:endParaRPr lang="en-US" altLang="ja-JP" dirty="0"/>
          </a:p>
          <a:p>
            <a:pPr lvl="1"/>
            <a:r>
              <a:rPr lang="en-US" altLang="ja-JP" dirty="0"/>
              <a:t>PC</a:t>
            </a:r>
            <a:r>
              <a:rPr lang="ja-JP" altLang="en-US" dirty="0"/>
              <a:t>環境に注意し、適宜</a:t>
            </a:r>
            <a:r>
              <a:rPr lang="ja-JP" altLang="en-US" dirty="0">
                <a:hlinkClick r:id="rId3"/>
              </a:rPr>
              <a:t>埋め込んで</a:t>
            </a:r>
            <a:r>
              <a:rPr lang="ja-JP" altLang="en-US" dirty="0"/>
              <a:t>ください</a:t>
            </a:r>
            <a:endParaRPr lang="en-US" altLang="ja-JP" dirty="0"/>
          </a:p>
          <a:p>
            <a:r>
              <a:rPr lang="ja-JP" altLang="en-US" dirty="0"/>
              <a:t>誰でも自由に使えますが、</a:t>
            </a:r>
            <a:r>
              <a:rPr lang="ja-JP" altLang="en-US" dirty="0">
                <a:solidFill>
                  <a:schemeClr val="accent2"/>
                </a:solidFill>
              </a:rPr>
              <a:t>次のことを禁止</a:t>
            </a:r>
            <a:r>
              <a:rPr lang="ja-JP" altLang="en-US" dirty="0"/>
              <a:t>しています</a:t>
            </a:r>
            <a:endParaRPr lang="en-US" altLang="ja-JP" dirty="0"/>
          </a:p>
          <a:p>
            <a:pPr lvl="1"/>
            <a:r>
              <a:rPr lang="ja-JP" altLang="en-US" dirty="0"/>
              <a:t>テンプレートの再配布</a:t>
            </a:r>
            <a:endParaRPr lang="en-US" altLang="ja-JP" dirty="0"/>
          </a:p>
          <a:p>
            <a:pPr lvl="1"/>
            <a:r>
              <a:rPr lang="ja-JP" altLang="en-US" dirty="0"/>
              <a:t>テンプレート</a:t>
            </a:r>
            <a:r>
              <a:rPr lang="ja-JP" altLang="en-US"/>
              <a:t>の販売</a:t>
            </a:r>
            <a:endParaRPr lang="en-US" altLang="ja-JP" dirty="0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7553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コンテンツ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タイトル用のスライド</a:t>
            </a:r>
            <a:endParaRPr kumimoji="1" lang="en-US" altLang="ja-JP" dirty="0"/>
          </a:p>
          <a:p>
            <a:r>
              <a:rPr kumimoji="1" lang="ja-JP" altLang="en-US" dirty="0"/>
              <a:t>テキストのみから構成されるレイアウト</a:t>
            </a:r>
            <a:endParaRPr kumimoji="1" lang="en-US" altLang="ja-JP" dirty="0"/>
          </a:p>
          <a:p>
            <a:r>
              <a:rPr lang="ja-JP" altLang="en-US" dirty="0"/>
              <a:t>画像を挿入できるレイアウト</a:t>
            </a:r>
            <a:endParaRPr lang="en-US" altLang="ja-JP" dirty="0"/>
          </a:p>
          <a:p>
            <a:r>
              <a:rPr kumimoji="1" lang="ja-JP" altLang="en-US" dirty="0"/>
              <a:t>おわりに</a:t>
            </a:r>
            <a:endParaRPr kumimoji="1" lang="en-US" altLang="ja-JP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テキストのみから構成されるレイアウト</a:t>
            </a:r>
          </a:p>
        </p:txBody>
      </p:sp>
    </p:spTree>
    <p:extLst>
      <p:ext uri="{BB962C8B-B14F-4D97-AF65-F5344CB8AC3E}">
        <p14:creationId xmlns:p14="http://schemas.microsoft.com/office/powerpoint/2010/main" val="1097054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コンテンツのないレイアウト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626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テキストのみのレイアウト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中央にテキストのみがあるシンプルなレイアウト。</a:t>
            </a:r>
            <a:br>
              <a:rPr lang="en-US" altLang="ja-JP" dirty="0"/>
            </a:br>
            <a:r>
              <a:rPr lang="ja-JP" altLang="en-US" dirty="0"/>
              <a:t>端的に物事を述べる際に利用します。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94461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タイトルとテキストのみのレイアウト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ヘッダ部分</a:t>
            </a:r>
            <a:r>
              <a:rPr lang="ja-JP" altLang="en-US" dirty="0"/>
              <a:t>を削除し、スライドタイトルと本文を近づけ中央に配置しました。</a:t>
            </a:r>
            <a:endParaRPr lang="en-US" altLang="ja-JP" dirty="0"/>
          </a:p>
          <a:p>
            <a:r>
              <a:rPr lang="ja-JP" altLang="en-US" dirty="0"/>
              <a:t>要点を簡潔に述べる際に適しています。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1599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タイトルさえない、テキストだけのレイアウト。</a:t>
            </a:r>
            <a:endParaRPr kumimoji="1" lang="en-US" altLang="ja-JP" dirty="0"/>
          </a:p>
          <a:p>
            <a:r>
              <a:rPr lang="ja-JP" altLang="en-US" dirty="0"/>
              <a:t>場面展開などに利用することができます。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66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715FAAB-FD04-4286-A88D-95BEC84C2610}"/>
              </a:ext>
            </a:extLst>
          </p:cNvPr>
          <p:cNvSpPr txBox="1"/>
          <p:nvPr/>
        </p:nvSpPr>
        <p:spPr>
          <a:xfrm>
            <a:off x="430135" y="818648"/>
            <a:ext cx="17427720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8800" dirty="0">
                <a:solidFill>
                  <a:srgbClr val="FFFF00"/>
                </a:solidFill>
              </a:rPr>
              <a:t>Convolutional Dictionary Learning 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1399BC-3724-42CD-8372-6462AD320F71}"/>
              </a:ext>
            </a:extLst>
          </p:cNvPr>
          <p:cNvSpPr txBox="1"/>
          <p:nvPr/>
        </p:nvSpPr>
        <p:spPr>
          <a:xfrm>
            <a:off x="4994910" y="4419431"/>
            <a:ext cx="829816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8800" dirty="0">
                <a:solidFill>
                  <a:schemeClr val="bg1"/>
                </a:solidFill>
              </a:rPr>
              <a:t>Power Spectrum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727A9D4-68F3-4710-BCA6-6DC2C895A4CE}"/>
              </a:ext>
            </a:extLst>
          </p:cNvPr>
          <p:cNvSpPr txBox="1"/>
          <p:nvPr/>
        </p:nvSpPr>
        <p:spPr>
          <a:xfrm>
            <a:off x="503968" y="7774186"/>
            <a:ext cx="17280051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8800" dirty="0">
                <a:solidFill>
                  <a:schemeClr val="bg1"/>
                </a:solidFill>
              </a:rPr>
              <a:t>Cone Restricted Subspace Method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2B8FA825-DB40-4849-9627-442011304941}"/>
              </a:ext>
            </a:extLst>
          </p:cNvPr>
          <p:cNvSpPr/>
          <p:nvPr/>
        </p:nvSpPr>
        <p:spPr>
          <a:xfrm>
            <a:off x="8243995" y="2742445"/>
            <a:ext cx="1800000" cy="1800000"/>
          </a:xfrm>
          <a:prstGeom prst="mathMultiply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A0C6CBD8-55CA-4F3E-85A6-BDE206F2DC90}"/>
              </a:ext>
            </a:extLst>
          </p:cNvPr>
          <p:cNvSpPr/>
          <p:nvPr/>
        </p:nvSpPr>
        <p:spPr>
          <a:xfrm>
            <a:off x="8243995" y="5742967"/>
            <a:ext cx="1800000" cy="1800000"/>
          </a:xfrm>
          <a:prstGeom prst="mathMultiply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59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下に見出しとテキストがあるレイアウト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上の</a:t>
            </a:r>
            <a:r>
              <a:rPr kumimoji="1" lang="en-US" altLang="ja-JP" dirty="0"/>
              <a:t>4</a:t>
            </a:r>
            <a:r>
              <a:rPr kumimoji="1" lang="ja-JP" altLang="en-US" dirty="0"/>
              <a:t>色、および明度違いの色のみを使用します。</a:t>
            </a:r>
            <a:endParaRPr kumimoji="1" lang="en-US" altLang="ja-JP" dirty="0"/>
          </a:p>
          <a:p>
            <a:r>
              <a:rPr lang="ja-JP" altLang="en-US" dirty="0"/>
              <a:t>色については、下の記事を参考にしてください。</a:t>
            </a:r>
            <a:endParaRPr kumimoji="1" lang="en-US" altLang="ja-JP" dirty="0"/>
          </a:p>
          <a:p>
            <a:r>
              <a:rPr lang="en-US" altLang="ja-JP" dirty="0">
                <a:hlinkClick r:id="rId2"/>
              </a:rPr>
              <a:t>http://thepopp.com/how-to-choose-colors-for-powerpoint/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カラーテーマ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1942871" y="3607414"/>
            <a:ext cx="3373039" cy="1897976"/>
            <a:chOff x="1636230" y="2409827"/>
            <a:chExt cx="3373039" cy="1897976"/>
          </a:xfrm>
        </p:grpSpPr>
        <p:sp>
          <p:nvSpPr>
            <p:cNvPr id="11" name="正方形/長方形 10"/>
            <p:cNvSpPr/>
            <p:nvPr/>
          </p:nvSpPr>
          <p:spPr>
            <a:xfrm>
              <a:off x="2756080" y="2409827"/>
              <a:ext cx="1133340" cy="1133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636230" y="3784583"/>
              <a:ext cx="3373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/>
                <a:t>メインテキストカラー</a:t>
              </a: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9900128" y="3607414"/>
            <a:ext cx="2114681" cy="1897976"/>
            <a:chOff x="2265409" y="2409827"/>
            <a:chExt cx="2114681" cy="1897976"/>
          </a:xfrm>
        </p:grpSpPr>
        <p:sp>
          <p:nvSpPr>
            <p:cNvPr id="16" name="正方形/長方形 15"/>
            <p:cNvSpPr/>
            <p:nvPr/>
          </p:nvSpPr>
          <p:spPr>
            <a:xfrm>
              <a:off x="2756080" y="2409827"/>
              <a:ext cx="1133340" cy="11333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2265409" y="3784583"/>
              <a:ext cx="2114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/>
                <a:t>メインカラー</a:t>
              </a: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5769616" y="3607414"/>
            <a:ext cx="3047629" cy="1897976"/>
            <a:chOff x="1798936" y="2409827"/>
            <a:chExt cx="3047629" cy="1897976"/>
          </a:xfrm>
        </p:grpSpPr>
        <p:sp>
          <p:nvSpPr>
            <p:cNvPr id="19" name="正方形/長方形 18"/>
            <p:cNvSpPr/>
            <p:nvPr/>
          </p:nvSpPr>
          <p:spPr>
            <a:xfrm>
              <a:off x="2756080" y="2409827"/>
              <a:ext cx="1133340" cy="11333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798936" y="3784583"/>
              <a:ext cx="30476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/>
                <a:t>サブテキストカラー</a:t>
              </a:r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13274827" y="3607414"/>
            <a:ext cx="2693366" cy="1897976"/>
            <a:chOff x="1976068" y="2409827"/>
            <a:chExt cx="2693366" cy="1897976"/>
          </a:xfrm>
        </p:grpSpPr>
        <p:sp>
          <p:nvSpPr>
            <p:cNvPr id="22" name="正方形/長方形 21"/>
            <p:cNvSpPr/>
            <p:nvPr/>
          </p:nvSpPr>
          <p:spPr>
            <a:xfrm>
              <a:off x="2756080" y="2409827"/>
              <a:ext cx="1133340" cy="11333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1976068" y="3784583"/>
              <a:ext cx="26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 dirty="0"/>
                <a:t>アクセントカラー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105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箇条書きスライド </a:t>
            </a:r>
            <a:r>
              <a:rPr lang="ja-JP" altLang="en-US" dirty="0"/>
              <a:t>その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 dirty="0"/>
              <a:t>項目数が</a:t>
            </a:r>
            <a:r>
              <a:rPr lang="ja-JP" altLang="en-US" dirty="0">
                <a:solidFill>
                  <a:schemeClr val="accent1"/>
                </a:solidFill>
              </a:rPr>
              <a:t>それほど多くないとき</a:t>
            </a:r>
            <a:r>
              <a:rPr lang="ja-JP" altLang="en-US" dirty="0"/>
              <a:t>に使用する箇条書きレイアウトです</a:t>
            </a:r>
            <a:endParaRPr lang="en-US" altLang="ja-JP" dirty="0"/>
          </a:p>
          <a:p>
            <a:r>
              <a:rPr lang="ja-JP" altLang="en-US" dirty="0"/>
              <a:t>なるべく</a:t>
            </a:r>
            <a:r>
              <a:rPr lang="ja-JP" altLang="en-US" dirty="0">
                <a:solidFill>
                  <a:schemeClr val="accent2"/>
                </a:solidFill>
              </a:rPr>
              <a:t>第</a:t>
            </a:r>
            <a:r>
              <a:rPr lang="en-US" altLang="ja-JP" dirty="0">
                <a:solidFill>
                  <a:schemeClr val="accent2"/>
                </a:solidFill>
              </a:rPr>
              <a:t>2</a:t>
            </a:r>
            <a:r>
              <a:rPr lang="ja-JP" altLang="en-US" dirty="0">
                <a:solidFill>
                  <a:schemeClr val="accent2"/>
                </a:solidFill>
              </a:rPr>
              <a:t>レベルまでの使用</a:t>
            </a:r>
            <a:r>
              <a:rPr lang="ja-JP" altLang="en-US" dirty="0"/>
              <a:t>におさえてください</a:t>
            </a:r>
            <a:endParaRPr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レベルは少し小さな文字で表示します</a:t>
            </a:r>
            <a:endParaRPr kumimoji="1" lang="en-US" altLang="ja-JP" dirty="0"/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レベルはサブテキストカラーで表示します</a:t>
            </a:r>
            <a:endParaRPr lang="en-US" altLang="ja-JP" dirty="0"/>
          </a:p>
          <a:p>
            <a:pPr lvl="2"/>
            <a:r>
              <a:rPr lang="ja-JP" altLang="en-US" dirty="0"/>
              <a:t>これ以降のレベルは使わないでください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707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箇条書きスライド </a:t>
            </a:r>
            <a:r>
              <a:rPr lang="ja-JP" altLang="en-US" dirty="0"/>
              <a:t>その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/>
              <a:t>上に</a:t>
            </a:r>
            <a:r>
              <a:rPr lang="ja-JP" altLang="en-US" dirty="0">
                <a:solidFill>
                  <a:schemeClr val="accent1"/>
                </a:solidFill>
              </a:rPr>
              <a:t>図やテキスト</a:t>
            </a:r>
            <a:r>
              <a:rPr lang="ja-JP" altLang="en-US" dirty="0"/>
              <a:t>を入れるための空間をあけてある箇条書きレイアウト</a:t>
            </a:r>
            <a:endParaRPr lang="en-US" altLang="ja-JP" dirty="0"/>
          </a:p>
          <a:p>
            <a:r>
              <a:rPr lang="ja-JP" altLang="en-US" dirty="0"/>
              <a:t>なるべく第</a:t>
            </a:r>
            <a:r>
              <a:rPr lang="en-US" altLang="ja-JP" dirty="0"/>
              <a:t>2</a:t>
            </a:r>
            <a:r>
              <a:rPr lang="ja-JP" altLang="en-US" dirty="0"/>
              <a:t>レベルまでの使用におさえてください</a:t>
            </a:r>
            <a:endParaRPr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レベルは少し小さな文字で表示します</a:t>
            </a:r>
            <a:endParaRPr kumimoji="1" lang="en-US" altLang="ja-JP" dirty="0"/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レベルはサブテキストカラーで表示します</a:t>
            </a:r>
            <a:endParaRPr lang="en-US" altLang="ja-JP" dirty="0"/>
          </a:p>
          <a:p>
            <a:pPr lvl="2"/>
            <a:r>
              <a:rPr lang="ja-JP" altLang="en-US" dirty="0"/>
              <a:t>これ以降のレベルは使わないでください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133928" y="3026535"/>
            <a:ext cx="8020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ここに </a:t>
            </a:r>
            <a:r>
              <a:rPr kumimoji="1" lang="ja-JP" altLang="en-US" sz="5400" dirty="0">
                <a:solidFill>
                  <a:schemeClr val="accent1"/>
                </a:solidFill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rPr>
              <a:t>図</a:t>
            </a:r>
            <a:r>
              <a:rPr kumimoji="1" lang="ja-JP" altLang="en-US" sz="3600" dirty="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rPr>
              <a:t> </a:t>
            </a:r>
            <a:r>
              <a:rPr kumimoji="1" lang="ja-JP" altLang="en-US" sz="3600" dirty="0"/>
              <a:t>や </a:t>
            </a:r>
            <a:r>
              <a:rPr kumimoji="1" lang="ja-JP" altLang="en-US" sz="5400" dirty="0">
                <a:solidFill>
                  <a:schemeClr val="accent1"/>
                </a:solidFill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rPr>
              <a:t>テキスト</a:t>
            </a:r>
            <a:r>
              <a:rPr kumimoji="1" lang="ja-JP" altLang="en-US" sz="3600" dirty="0">
                <a:latin typeface="Spica Neue P Bold" panose="02000803000000000000" pitchFamily="2" charset="-128"/>
                <a:ea typeface="Spica Neue P Bold" panose="02000803000000000000" pitchFamily="2" charset="-128"/>
                <a:cs typeface="Spica Neue P Bold" panose="02000803000000000000" pitchFamily="2" charset="-128"/>
              </a:rPr>
              <a:t> </a:t>
            </a:r>
            <a:r>
              <a:rPr kumimoji="1" lang="ja-JP" altLang="en-US" sz="3600" dirty="0"/>
              <a:t>を挿入します</a:t>
            </a:r>
          </a:p>
        </p:txBody>
      </p:sp>
    </p:spTree>
    <p:extLst>
      <p:ext uri="{BB962C8B-B14F-4D97-AF65-F5344CB8AC3E}">
        <p14:creationId xmlns:p14="http://schemas.microsoft.com/office/powerpoint/2010/main" val="2235193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箇条書きスライド その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 dirty="0"/>
              <a:t>項目数が多いときに使用する箇条書きレイアウトです</a:t>
            </a:r>
            <a:endParaRPr lang="en-US" altLang="ja-JP" dirty="0"/>
          </a:p>
          <a:p>
            <a:r>
              <a:rPr lang="ja-JP" altLang="en-US" dirty="0"/>
              <a:t>箇条書きを画面いっぱいに使わざるを得ないときに使って下さい</a:t>
            </a:r>
            <a:endParaRPr lang="en-US" altLang="ja-JP" dirty="0"/>
          </a:p>
          <a:p>
            <a:pPr lvl="1"/>
            <a:r>
              <a:rPr lang="ja-JP" altLang="en-US" dirty="0"/>
              <a:t>このレイアウトの使用はあまり推奨しません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2658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箇条書きが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つあるレイアウト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レベル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番目の見出し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/>
              <a:t>箇条書き</a:t>
            </a:r>
            <a:endParaRPr lang="en-US" altLang="ja-JP" dirty="0"/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レベル</a:t>
            </a:r>
          </a:p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番目の見出し</a:t>
            </a:r>
          </a:p>
        </p:txBody>
      </p:sp>
    </p:spTree>
    <p:extLst>
      <p:ext uri="{BB962C8B-B14F-4D97-AF65-F5344CB8AC3E}">
        <p14:creationId xmlns:p14="http://schemas.microsoft.com/office/powerpoint/2010/main" val="112689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順序を説明するためのレイアウト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その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1"/>
                </a:solidFill>
              </a:rPr>
              <a:t>順番を説明する</a:t>
            </a:r>
            <a:r>
              <a:rPr lang="ja-JP" altLang="en-US" dirty="0"/>
              <a:t>ためのレイアウトです</a:t>
            </a:r>
            <a:endParaRPr lang="en-US" altLang="ja-JP" dirty="0"/>
          </a:p>
          <a:p>
            <a:r>
              <a:rPr kumimoji="1" lang="ja-JP" altLang="en-US" dirty="0"/>
              <a:t>ポイントを列挙するためにも使えます</a:t>
            </a:r>
            <a:endParaRPr kumimoji="1"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レベルのみ対応しています</a:t>
            </a:r>
            <a:endParaRPr lang="en-US" altLang="ja-JP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 dirty="0"/>
              <a:t>ここには説明や補足などを書きます。</a:t>
            </a:r>
            <a:endParaRPr lang="en-US" altLang="ja-JP" dirty="0"/>
          </a:p>
          <a:p>
            <a:r>
              <a:rPr lang="ja-JP" altLang="en-US" dirty="0"/>
              <a:t>最大</a:t>
            </a:r>
            <a:r>
              <a:rPr lang="en-US" altLang="ja-JP" dirty="0"/>
              <a:t>3</a:t>
            </a:r>
            <a:r>
              <a:rPr lang="ja-JP" altLang="en-US" dirty="0"/>
              <a:t>行までに収めてください。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21300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順序を説明するためのレイアウト </a:t>
            </a:r>
            <a:r>
              <a:rPr lang="en-US" altLang="ja-JP" dirty="0"/>
              <a:t>– </a:t>
            </a:r>
            <a:r>
              <a:rPr lang="ja-JP" altLang="en-US" dirty="0"/>
              <a:t>その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説明や補足を入力します。</a:t>
            </a:r>
            <a:endParaRPr kumimoji="1" lang="en-US" altLang="ja-JP" dirty="0"/>
          </a:p>
          <a:p>
            <a:r>
              <a:rPr lang="ja-JP" altLang="en-US" dirty="0"/>
              <a:t>最大</a:t>
            </a:r>
            <a:r>
              <a:rPr lang="en-US" altLang="ja-JP" dirty="0"/>
              <a:t>3</a:t>
            </a:r>
            <a:r>
              <a:rPr lang="ja-JP" altLang="en-US" dirty="0"/>
              <a:t>行までに収めてください。</a:t>
            </a:r>
            <a:endParaRPr lang="en-US" altLang="ja-JP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その</a:t>
            </a:r>
            <a:r>
              <a:rPr kumimoji="1" lang="en-US" altLang="ja-JP" dirty="0"/>
              <a:t>2</a:t>
            </a:r>
            <a:r>
              <a:rPr kumimoji="1" lang="ja-JP" altLang="en-US" dirty="0" err="1"/>
              <a:t>には</a:t>
            </a:r>
            <a:r>
              <a:rPr kumimoji="1" lang="ja-JP" altLang="en-US" dirty="0"/>
              <a:t>見出しがついています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1"/>
                </a:solidFill>
              </a:rPr>
              <a:t>順番を説明する</a:t>
            </a:r>
            <a:r>
              <a:rPr lang="ja-JP" altLang="en-US" dirty="0"/>
              <a:t>ためのレイアウトです</a:t>
            </a:r>
            <a:endParaRPr lang="en-US" altLang="ja-JP" dirty="0"/>
          </a:p>
          <a:p>
            <a:r>
              <a:rPr lang="ja-JP" altLang="en-US" dirty="0"/>
              <a:t>ポイントを列挙するためにも使えます</a:t>
            </a:r>
            <a:endParaRPr lang="en-US" altLang="ja-JP" dirty="0"/>
          </a:p>
          <a:p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レベルのみ対応しています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75023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上部に大きなテキストがあるレイアウト。</a:t>
            </a:r>
            <a:endParaRPr kumimoji="1" lang="en-US" altLang="ja-JP" dirty="0"/>
          </a:p>
          <a:p>
            <a:r>
              <a:rPr lang="ja-JP" altLang="en-US" dirty="0"/>
              <a:t>特に強調したいことがある場合に使います。</a:t>
            </a:r>
            <a:endParaRPr kumimoji="1" lang="ja-JP" altLang="en-US" dirty="0"/>
          </a:p>
        </p:txBody>
      </p:sp>
      <p:sp>
        <p:nvSpPr>
          <p:cNvPr id="15" name="タイトル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いざ、京都へ。</a:t>
            </a:r>
          </a:p>
        </p:txBody>
      </p:sp>
    </p:spTree>
    <p:extLst>
      <p:ext uri="{BB962C8B-B14F-4D97-AF65-F5344CB8AC3E}">
        <p14:creationId xmlns:p14="http://schemas.microsoft.com/office/powerpoint/2010/main" val="2487610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r>
              <a:rPr lang="ja-JP" altLang="en-US" dirty="0" err="1"/>
              <a:t>つの</a:t>
            </a:r>
            <a:r>
              <a:rPr lang="ja-JP" altLang="en-US" dirty="0"/>
              <a:t>キーワードと説明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キーワード 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 dirty="0"/>
              <a:t>キーワードの説明文。</a:t>
            </a:r>
            <a:endParaRPr lang="en-US" altLang="ja-JP" dirty="0"/>
          </a:p>
          <a:p>
            <a:r>
              <a:rPr lang="ja-JP" altLang="en-US" dirty="0"/>
              <a:t>最大</a:t>
            </a:r>
            <a:r>
              <a:rPr lang="en-US" altLang="ja-JP" dirty="0"/>
              <a:t>2</a:t>
            </a:r>
            <a:r>
              <a:rPr lang="ja-JP" altLang="en-US" dirty="0"/>
              <a:t>行以内に収めてください。</a:t>
            </a:r>
            <a:endParaRPr kumimoji="1" lang="en-US" altLang="ja-JP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/>
              <a:t>キーワード 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ja-JP" altLang="en-US" dirty="0"/>
              <a:t>キーワードの説明文。</a:t>
            </a:r>
            <a:endParaRPr lang="en-US" altLang="ja-JP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ja-JP" altLang="en-US" dirty="0"/>
              <a:t>キーワード </a:t>
            </a: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ja-JP" altLang="en-US" dirty="0"/>
              <a:t>キーワードの説明文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81397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lang="ja-JP" altLang="en-US" dirty="0" err="1"/>
              <a:t>つの</a:t>
            </a:r>
            <a:r>
              <a:rPr lang="ja-JP" altLang="en-US" dirty="0"/>
              <a:t>キーワードと説明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キーワード 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 dirty="0"/>
              <a:t>キーワードの説明文。</a:t>
            </a:r>
            <a:endParaRPr lang="en-US" altLang="ja-JP" dirty="0"/>
          </a:p>
          <a:p>
            <a:r>
              <a:rPr lang="ja-JP" altLang="en-US" dirty="0"/>
              <a:t>最大</a:t>
            </a:r>
            <a:r>
              <a:rPr lang="en-US" altLang="ja-JP" dirty="0"/>
              <a:t>2</a:t>
            </a:r>
            <a:r>
              <a:rPr lang="ja-JP" altLang="en-US" dirty="0"/>
              <a:t>行以内に収めてください。</a:t>
            </a:r>
            <a:endParaRPr kumimoji="1" lang="en-US" altLang="ja-JP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/>
              <a:t>キーワード 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ja-JP" altLang="en-US" dirty="0"/>
              <a:t>キーワードの説明文。</a:t>
            </a:r>
            <a:endParaRPr lang="en-US" altLang="ja-JP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ja-JP" altLang="en-US" dirty="0"/>
              <a:t>キーワード </a:t>
            </a: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ja-JP" altLang="en-US" dirty="0"/>
              <a:t>キーワードの説明文</a:t>
            </a:r>
            <a:endParaRPr lang="en-US" altLang="ja-JP"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ja-JP" altLang="en-US" dirty="0"/>
              <a:t>キーワード </a:t>
            </a:r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ja-JP" altLang="en-US" dirty="0"/>
              <a:t>キーワードの説明文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223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Dictionary Learning and Convolutional</a:t>
            </a:r>
            <a:r>
              <a:rPr lang="ja-JP" altLang="en-US" dirty="0"/>
              <a:t> </a:t>
            </a:r>
            <a:r>
              <a:rPr lang="en-US" altLang="ja-JP" dirty="0"/>
              <a:t>Dictionary Learning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プレースホルダー 7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7677052" y="2110512"/>
                <a:ext cx="10610947" cy="3693258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dirty="0"/>
                  <a:t>Dictionary Learning</a:t>
                </a:r>
              </a:p>
              <a:p>
                <a:pPr lvl="1"/>
                <a:r>
                  <a:rPr lang="en-US" altLang="ja-JP" dirty="0"/>
                  <a:t>Approximates an input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/>
                  <a:t> as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linear combination of dictionary atoms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&amp; their coefficients vector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ja-JP" dirty="0"/>
                  <a:t>.</a:t>
                </a:r>
              </a:p>
              <a:p>
                <a:pPr marL="55714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32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ja-JP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32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ja-JP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32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557146" lvl="1" indent="0">
                  <a:buNone/>
                </a:pPr>
                <a:endParaRPr lang="en-US" altLang="ja-JP" dirty="0"/>
              </a:p>
              <a:p>
                <a:pPr marL="557146" lvl="1" indent="0">
                  <a:buNone/>
                </a:pPr>
                <a:endParaRPr lang="en-US" altLang="ja-JP" dirty="0"/>
              </a:p>
              <a:p>
                <a:pPr marL="557146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8" name="テキスト プレースホルダー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7677052" y="2110512"/>
                <a:ext cx="10610947" cy="3693258"/>
              </a:xfrm>
              <a:blipFill>
                <a:blip r:embed="rId2"/>
                <a:stretch>
                  <a:fillRect l="-1264" t="-100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プレースホルダー 9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7677053" y="6300974"/>
                <a:ext cx="10610946" cy="3693258"/>
              </a:xfrm>
            </p:spPr>
            <p:txBody>
              <a:bodyPr/>
              <a:lstStyle/>
              <a:p>
                <a:r>
                  <a:rPr lang="en-US" altLang="ja-JP" dirty="0"/>
                  <a:t>Convolutional dictionary learning[1]</a:t>
                </a:r>
              </a:p>
              <a:p>
                <a:pPr lvl="1"/>
                <a:r>
                  <a:rPr lang="en-US" altLang="ja-JP" dirty="0"/>
                  <a:t>Approximates an input </a:t>
                </a:r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as a sum of convolutions of a filter </a:t>
                </a:r>
              </a:p>
              <a:p>
                <a:pPr marL="557146" lvl="1" indent="0">
                  <a:buNone/>
                </a:pPr>
                <a:r>
                  <a:rPr lang="en-US" altLang="ja-JP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ja-JP" dirty="0"/>
                  <a:t> &amp; its sparse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ja-JP" dirty="0"/>
                  <a:t>.</a:t>
                </a:r>
              </a:p>
              <a:p>
                <a:pPr marL="55714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altLang="ja-JP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557146" lvl="1" indent="0">
                  <a:buNone/>
                </a:pPr>
                <a:endParaRPr lang="en-US" altLang="ja-JP" dirty="0"/>
              </a:p>
              <a:p>
                <a:pPr marL="557146" lvl="1" indent="0">
                  <a:buNone/>
                </a:pPr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プレースホルダー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7677053" y="6300974"/>
                <a:ext cx="10610946" cy="3693258"/>
              </a:xfrm>
              <a:blipFill>
                <a:blip r:embed="rId3"/>
                <a:stretch>
                  <a:fillRect l="-1264" t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BE528324-01E0-41EB-97B5-B9809C58E6DD}"/>
              </a:ext>
            </a:extLst>
          </p:cNvPr>
          <p:cNvSpPr/>
          <p:nvPr/>
        </p:nvSpPr>
        <p:spPr>
          <a:xfrm>
            <a:off x="11246429" y="4545769"/>
            <a:ext cx="3268007" cy="612648"/>
          </a:xfrm>
          <a:prstGeom prst="wedgeRoundRectCallout">
            <a:avLst>
              <a:gd name="adj1" fmla="val 17361"/>
              <a:gd name="adj2" fmla="val -75372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2"/>
                </a:solidFill>
              </a:rPr>
              <a:t>Error( fidelity )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61572537-41FC-4D92-840F-2E66472C6250}"/>
              </a:ext>
            </a:extLst>
          </p:cNvPr>
          <p:cNvSpPr/>
          <p:nvPr/>
        </p:nvSpPr>
        <p:spPr>
          <a:xfrm>
            <a:off x="14823492" y="4530058"/>
            <a:ext cx="2588208" cy="612648"/>
          </a:xfrm>
          <a:prstGeom prst="wedgeRoundRectCallout">
            <a:avLst>
              <a:gd name="adj1" fmla="val -22713"/>
              <a:gd name="adj2" fmla="val -8493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2"/>
                </a:solidFill>
              </a:rPr>
              <a:t>Sparseness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4CEEBD38-B9A0-4828-A5A7-D828B85494CB}"/>
              </a:ext>
            </a:extLst>
          </p:cNvPr>
          <p:cNvSpPr/>
          <p:nvPr/>
        </p:nvSpPr>
        <p:spPr>
          <a:xfrm>
            <a:off x="11233175" y="9283108"/>
            <a:ext cx="3957735" cy="612648"/>
          </a:xfrm>
          <a:prstGeom prst="wedgeRoundRectCallout">
            <a:avLst>
              <a:gd name="adj1" fmla="val -21181"/>
              <a:gd name="adj2" fmla="val -14323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2"/>
                </a:solidFill>
              </a:rPr>
              <a:t>Circular</a:t>
            </a:r>
            <a:r>
              <a:rPr kumimoji="1" lang="ja-JP" altLang="en-US" sz="3200" dirty="0">
                <a:solidFill>
                  <a:schemeClr val="tx2"/>
                </a:solidFill>
              </a:rPr>
              <a:t> </a:t>
            </a:r>
            <a:r>
              <a:rPr kumimoji="1" lang="en-US" altLang="ja-JP" sz="3200" dirty="0">
                <a:solidFill>
                  <a:schemeClr val="tx2"/>
                </a:solidFill>
              </a:rPr>
              <a:t>convolution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44B1D32-125B-47F3-A016-26A6AF2FB8C7}"/>
              </a:ext>
            </a:extLst>
          </p:cNvPr>
          <p:cNvSpPr txBox="1"/>
          <p:nvPr/>
        </p:nvSpPr>
        <p:spPr>
          <a:xfrm>
            <a:off x="508001" y="9504962"/>
            <a:ext cx="1073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[1] Michal </a:t>
            </a:r>
            <a:r>
              <a:rPr lang="en-US" altLang="ja-JP" dirty="0" err="1"/>
              <a:t>Šorel</a:t>
            </a:r>
            <a:r>
              <a:rPr lang="en-US" altLang="ja-JP" dirty="0"/>
              <a:t> and Filip </a:t>
            </a:r>
            <a:r>
              <a:rPr lang="en-US" altLang="ja-JP" dirty="0" err="1"/>
              <a:t>Šroubek</a:t>
            </a:r>
            <a:r>
              <a:rPr lang="en-US" altLang="ja-JP" dirty="0"/>
              <a:t>. “Fast convolutional sparse coding using matrix inversion lemma,” </a:t>
            </a:r>
            <a:r>
              <a:rPr lang="en-US" altLang="ja-JP" i="1" dirty="0"/>
              <a:t>Digital Signal Processing</a:t>
            </a:r>
            <a:r>
              <a:rPr lang="en-US" altLang="ja-JP" dirty="0"/>
              <a:t>, 55:44–51, 2016. </a:t>
            </a:r>
            <a:r>
              <a:rPr lang="en-US" altLang="ja-JP" dirty="0">
                <a:hlinkClick r:id="rId4"/>
              </a:rPr>
              <a:t>doi:10.1016/j.dsp.2016.04.012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CCC393BE-5D44-4F3C-9716-764284CEA66A}"/>
              </a:ext>
            </a:extLst>
          </p:cNvPr>
          <p:cNvSpPr/>
          <p:nvPr/>
        </p:nvSpPr>
        <p:spPr>
          <a:xfrm flipV="1">
            <a:off x="15924484" y="7783657"/>
            <a:ext cx="384313" cy="72789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>
            <a:extLst>
              <a:ext uri="{FF2B5EF4-FFF2-40B4-BE49-F238E27FC236}">
                <a16:creationId xmlns:a16="http://schemas.microsoft.com/office/drawing/2014/main" id="{2DE1B821-167E-4E30-8545-D88BEF7CCEF8}"/>
              </a:ext>
            </a:extLst>
          </p:cNvPr>
          <p:cNvSpPr/>
          <p:nvPr/>
        </p:nvSpPr>
        <p:spPr>
          <a:xfrm flipV="1">
            <a:off x="17037376" y="7810955"/>
            <a:ext cx="384313" cy="72789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3A56668E-F170-4C15-8761-537B6AA5CF75}"/>
              </a:ext>
            </a:extLst>
          </p:cNvPr>
          <p:cNvSpPr/>
          <p:nvPr/>
        </p:nvSpPr>
        <p:spPr>
          <a:xfrm>
            <a:off x="14846104" y="7610668"/>
            <a:ext cx="2893303" cy="612648"/>
          </a:xfrm>
          <a:prstGeom prst="wedgeRoundRectCallout">
            <a:avLst>
              <a:gd name="adj1" fmla="val -18994"/>
              <a:gd name="adj2" fmla="val 1718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2"/>
                </a:solidFill>
              </a:rPr>
              <a:t>Constrain Set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9A58230-B7B1-470C-A335-9F8837046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92" y="6346785"/>
            <a:ext cx="7363160" cy="314495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7D58A1A-F646-4613-AF10-5C34EB2D4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1" y="1771254"/>
            <a:ext cx="7041215" cy="44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8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r>
              <a:rPr kumimoji="1" lang="ja-JP" altLang="en-US" dirty="0" err="1"/>
              <a:t>つ</a:t>
            </a:r>
            <a:r>
              <a:rPr lang="ja-JP" altLang="en-US" dirty="0" err="1"/>
              <a:t>の</a:t>
            </a:r>
            <a:r>
              <a:rPr lang="ja-JP" altLang="en-US" dirty="0"/>
              <a:t>キーワードと説明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キーワード 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 dirty="0"/>
              <a:t>キーワードの説明文。</a:t>
            </a:r>
            <a:endParaRPr lang="en-US" altLang="ja-JP" dirty="0"/>
          </a:p>
          <a:p>
            <a:r>
              <a:rPr lang="ja-JP" altLang="en-US" dirty="0"/>
              <a:t>最大</a:t>
            </a:r>
            <a:r>
              <a:rPr lang="en-US" altLang="ja-JP" dirty="0"/>
              <a:t>2</a:t>
            </a:r>
            <a:r>
              <a:rPr lang="ja-JP" altLang="en-US" dirty="0"/>
              <a:t>行以内に収めてください。</a:t>
            </a:r>
            <a:endParaRPr kumimoji="1" lang="en-US" altLang="ja-JP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/>
              <a:t>キーワード 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ja-JP" altLang="en-US" dirty="0"/>
              <a:t>キーワードの説明文。</a:t>
            </a:r>
            <a:endParaRPr lang="en-US" altLang="ja-JP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ja-JP" altLang="en-US" dirty="0"/>
              <a:t>キーワード </a:t>
            </a: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ja-JP" altLang="en-US" dirty="0"/>
              <a:t>キーワードの説明文</a:t>
            </a:r>
            <a:endParaRPr lang="en-US" altLang="ja-JP"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ja-JP" altLang="en-US" dirty="0"/>
              <a:t>キーワード </a:t>
            </a:r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ja-JP" altLang="en-US" dirty="0"/>
              <a:t>キーワードの説明文</a:t>
            </a:r>
            <a:endParaRPr lang="en-US" altLang="ja-JP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en-US" dirty="0"/>
              <a:t>キーワード 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ja-JP" altLang="en-US" dirty="0"/>
              <a:t>キーワードの説明文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4903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画像を挿入できるレイアウト</a:t>
            </a:r>
          </a:p>
        </p:txBody>
      </p:sp>
    </p:spTree>
    <p:extLst>
      <p:ext uri="{BB962C8B-B14F-4D97-AF65-F5344CB8AC3E}">
        <p14:creationId xmlns:p14="http://schemas.microsoft.com/office/powerpoint/2010/main" val="2738258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左に画像、右に箇条書きがあるレイアウト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画像のプレースホルダを用いています</a:t>
            </a:r>
            <a:endParaRPr kumimoji="1" lang="en-US" altLang="ja-JP" dirty="0"/>
          </a:p>
          <a:p>
            <a:r>
              <a:rPr lang="ja-JP" altLang="en-US" dirty="0"/>
              <a:t>クリックしてファイルを選ぶだけで、簡単に画像を挿入することができます</a:t>
            </a:r>
            <a:endParaRPr kumimoji="1" lang="ja-JP" altLang="en-US" dirty="0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8776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画像と箇条書き </a:t>
            </a:r>
            <a:r>
              <a:rPr kumimoji="1" lang="en-US" altLang="ja-JP" dirty="0"/>
              <a:t>– </a:t>
            </a:r>
            <a:r>
              <a:rPr lang="en-US" altLang="ja-JP" dirty="0"/>
              <a:t>2</a:t>
            </a:r>
            <a:r>
              <a:rPr lang="ja-JP" altLang="en-US" dirty="0"/>
              <a:t>つずつ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 dirty="0"/>
              <a:t>画像と箇条書きが</a:t>
            </a:r>
            <a:r>
              <a:rPr lang="en-US" altLang="ja-JP" dirty="0"/>
              <a:t>2</a:t>
            </a:r>
            <a:r>
              <a:rPr lang="ja-JP" altLang="en-US" dirty="0" err="1"/>
              <a:t>つずつ</a:t>
            </a:r>
            <a:r>
              <a:rPr lang="ja-JP" altLang="en-US" dirty="0"/>
              <a:t>あるレイアウト</a:t>
            </a:r>
            <a:endParaRPr lang="en-US" altLang="ja-JP" dirty="0"/>
          </a:p>
          <a:p>
            <a:pPr lvl="1"/>
            <a:r>
              <a:rPr kumimoji="1"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レベル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 dirty="0"/>
              <a:t>画像と箇条書きが</a:t>
            </a:r>
            <a:r>
              <a:rPr lang="en-US" altLang="ja-JP" dirty="0"/>
              <a:t>2</a:t>
            </a:r>
            <a:r>
              <a:rPr lang="ja-JP" altLang="en-US" dirty="0" err="1"/>
              <a:t>つずつ</a:t>
            </a:r>
            <a:r>
              <a:rPr lang="ja-JP" altLang="en-US" dirty="0"/>
              <a:t>あるレイアウト</a:t>
            </a:r>
            <a:endParaRPr lang="en-US" altLang="ja-JP" dirty="0"/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レベル</a:t>
            </a:r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図プレースホルダー 4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305588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幅いっぱいに広がる画像を挿入できるレイアウト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ja-JP" altLang="en-US" dirty="0"/>
              <a:t>幅いっぱいに画像を挿入することのできるレイアウトです。図のプレースホルダについては次の記事を参考にしてください。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http://thepopp.com/how-to-use-picture-placeholder/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96858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24495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フルスクリーン画像とタイトル</a:t>
            </a:r>
          </a:p>
        </p:txBody>
      </p:sp>
    </p:spTree>
    <p:extLst>
      <p:ext uri="{BB962C8B-B14F-4D97-AF65-F5344CB8AC3E}">
        <p14:creationId xmlns:p14="http://schemas.microsoft.com/office/powerpoint/2010/main" val="2850780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フルスクリーン画像とタイトルおよびテキスト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ja-JP" altLang="en-US" dirty="0"/>
              <a:t>フルスクリーン画像の上に、タイトルとテキストを入れられます。</a:t>
            </a:r>
            <a:endParaRPr kumimoji="1" lang="en-US" altLang="ja-JP" dirty="0"/>
          </a:p>
          <a:p>
            <a:r>
              <a:rPr kumimoji="1" lang="ja-JP" altLang="en-US" dirty="0"/>
              <a:t>明るい画像の場合は、テキストの白黒を反転させてください。</a:t>
            </a:r>
            <a:endParaRPr kumimoji="1" lang="en-US" altLang="ja-JP" dirty="0"/>
          </a:p>
          <a:p>
            <a:r>
              <a:rPr lang="ja-JP" altLang="en-US" dirty="0"/>
              <a:t>画像の色味を調整してもよいと思います。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2410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ja-JP" altLang="en-US" dirty="0"/>
              <a:t>左半分を</a:t>
            </a:r>
            <a:endParaRPr kumimoji="1" lang="en-US" altLang="ja-JP" dirty="0"/>
          </a:p>
          <a:p>
            <a:r>
              <a:rPr kumimoji="1" lang="ja-JP" altLang="en-US" dirty="0"/>
              <a:t>画像が占めるレイアウト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ja-JP" altLang="en-US" dirty="0"/>
              <a:t>縦に長い画像を印象的に</a:t>
            </a:r>
            <a:br>
              <a:rPr kumimoji="1" lang="en-US" altLang="ja-JP" dirty="0"/>
            </a:br>
            <a:r>
              <a:rPr kumimoji="1" lang="ja-JP" altLang="en-US" dirty="0"/>
              <a:t>見せることができます</a:t>
            </a:r>
            <a:endParaRPr kumimoji="1" lang="en-US" altLang="ja-JP" dirty="0"/>
          </a:p>
          <a:p>
            <a:r>
              <a:rPr lang="ja-JP" altLang="en-US" dirty="0"/>
              <a:t>画像のプレースホルダを使用しています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562861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上半分を画像が占めるレイアウト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横に長いスライドを印象的にみせることができます。</a:t>
            </a:r>
            <a:endParaRPr kumimoji="1" lang="en-US" altLang="ja-JP" dirty="0"/>
          </a:p>
          <a:p>
            <a:r>
              <a:rPr lang="ja-JP" altLang="en-US" dirty="0"/>
              <a:t>図のプレースホルダを利用しています。</a:t>
            </a:r>
            <a:endParaRPr lang="en-US" altLang="ja-JP" dirty="0"/>
          </a:p>
          <a:p>
            <a:r>
              <a:rPr kumimoji="1" lang="ja-JP" altLang="en-US" dirty="0"/>
              <a:t>最大</a:t>
            </a:r>
            <a:r>
              <a:rPr kumimoji="1" lang="en-US" altLang="ja-JP" dirty="0"/>
              <a:t>3</a:t>
            </a:r>
            <a:r>
              <a:rPr kumimoji="1" lang="ja-JP" altLang="en-US" dirty="0"/>
              <a:t>行までに収めてください。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0971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Convolutional Dictionary Learning (CDL)</a:t>
            </a:r>
            <a:endParaRPr kumimoji="1" lang="ja-JP" altLang="en-US" sz="4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>
          <a:xfrm>
            <a:off x="9952600" y="526956"/>
            <a:ext cx="7408300" cy="860718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/>
              <a:t>：</a:t>
            </a:r>
            <a:r>
              <a:rPr lang="en-US" altLang="ja-JP" dirty="0"/>
              <a:t>Decomposition into filters and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035A833-7964-4F3F-BD00-8E53A4AAEB31}"/>
                  </a:ext>
                </a:extLst>
              </p:cNvPr>
              <p:cNvSpPr txBox="1"/>
              <p:nvPr/>
            </p:nvSpPr>
            <p:spPr>
              <a:xfrm>
                <a:off x="2881837" y="2903620"/>
                <a:ext cx="12524326" cy="1505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sz="32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𝒅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</m:e>
                      </m:fun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1035A833-7964-4F3F-BD00-8E53A4AAE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837" y="2903620"/>
                <a:ext cx="12524326" cy="15056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プレースホルダー 4">
                <a:extLst>
                  <a:ext uri="{FF2B5EF4-FFF2-40B4-BE49-F238E27FC236}">
                    <a16:creationId xmlns:a16="http://schemas.microsoft.com/office/drawing/2014/main" id="{1B7AA5B1-8141-48FA-9C2E-4754DE4174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758" y="1796151"/>
                <a:ext cx="17700457" cy="8607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0" indent="0" algn="ctr" defTabSz="1371417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0000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Wingdings" panose="05000000000000000000" pitchFamily="2" charset="2"/>
                  <a:buChar char="l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32000" indent="-342854" algn="l" defTabSz="137141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99980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Wingdings" panose="05000000000000000000" pitchFamily="2" charset="2"/>
                  <a:buChar char="l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5689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Wingdings" panose="05000000000000000000" pitchFamily="2" charset="2"/>
                  <a:buChar char="l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397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106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2814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8523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ja-JP" dirty="0"/>
                  <a:t>2D-input 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is decomposed into filters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ja-JP" dirty="0"/>
                  <a:t> and maps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6" name="テキスト プレースホルダー 4">
                <a:extLst>
                  <a:ext uri="{FF2B5EF4-FFF2-40B4-BE49-F238E27FC236}">
                    <a16:creationId xmlns:a16="http://schemas.microsoft.com/office/drawing/2014/main" id="{1B7AA5B1-8141-48FA-9C2E-4754DE417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8" y="1796151"/>
                <a:ext cx="17700457" cy="860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プレースホルダー 4">
                <a:extLst>
                  <a:ext uri="{FF2B5EF4-FFF2-40B4-BE49-F238E27FC236}">
                    <a16:creationId xmlns:a16="http://schemas.microsoft.com/office/drawing/2014/main" id="{C57825B9-039C-4FBD-8618-28B8413760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757" y="4754193"/>
                <a:ext cx="17700457" cy="8607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ctr" defTabSz="1371417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0000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Wingdings" panose="05000000000000000000" pitchFamily="2" charset="2"/>
                  <a:buChar char="l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32000" indent="-342854" algn="l" defTabSz="1371417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99980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Wingdings" panose="05000000000000000000" pitchFamily="2" charset="2"/>
                  <a:buChar char="l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5689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Wingdings" panose="05000000000000000000" pitchFamily="2" charset="2"/>
                  <a:buChar char="l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397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106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2814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8523" indent="-342854" algn="l" defTabSz="1371417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kumimoji="1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ja-JP" altLang="en-US" sz="2200" dirty="0"/>
                  <a:t> </a:t>
                </a:r>
                <a:r>
                  <a:rPr lang="en-US" altLang="ja-JP" sz="2200" dirty="0"/>
                  <a:t>2D-input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ja-JP" sz="2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ja-JP" sz="2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p>
                    <m:r>
                      <a:rPr lang="en-US" altLang="ja-JP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200" dirty="0"/>
                  <a:t> is decomposed into filters 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]∈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ja-JP" sz="2200" dirty="0"/>
                  <a:t> and </a:t>
                </a:r>
                <a14:m>
                  <m:oMath xmlns:m="http://schemas.openxmlformats.org/officeDocument/2006/math">
                    <m:r>
                      <a:rPr lang="en-US" altLang="ja-JP" sz="2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ja-JP" sz="2200" dirty="0"/>
                  <a:t>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ja-JP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ja-JP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ja-JP" altLang="en-US" sz="2200" dirty="0"/>
                  <a:t> </a:t>
                </a:r>
                <a:r>
                  <a:rPr lang="en-US" altLang="ja-JP" sz="2200" dirty="0"/>
                  <a:t>(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ja-JP" sz="2200" dirty="0"/>
                  <a:t>)</a:t>
                </a:r>
              </a:p>
            </p:txBody>
          </p:sp>
        </mc:Choice>
        <mc:Fallback xmlns="">
          <p:sp>
            <p:nvSpPr>
              <p:cNvPr id="7" name="テキスト プレースホルダー 4">
                <a:extLst>
                  <a:ext uri="{FF2B5EF4-FFF2-40B4-BE49-F238E27FC236}">
                    <a16:creationId xmlns:a16="http://schemas.microsoft.com/office/drawing/2014/main" id="{C57825B9-039C-4FBD-8618-28B84137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7" y="4754193"/>
                <a:ext cx="17700457" cy="860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85E4617-D407-4519-AB0B-3A27C034AF7B}"/>
              </a:ext>
            </a:extLst>
          </p:cNvPr>
          <p:cNvSpPr/>
          <p:nvPr/>
        </p:nvSpPr>
        <p:spPr>
          <a:xfrm>
            <a:off x="14133092" y="6912248"/>
            <a:ext cx="572502" cy="119931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A4C60B31-888E-482A-8163-4D9F5AC94222}"/>
              </a:ext>
            </a:extLst>
          </p:cNvPr>
          <p:cNvSpPr/>
          <p:nvPr/>
        </p:nvSpPr>
        <p:spPr>
          <a:xfrm>
            <a:off x="15697200" y="6912248"/>
            <a:ext cx="572502" cy="122826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0EA1A44-836E-439F-8868-4E307E346DFE}"/>
                  </a:ext>
                </a:extLst>
              </p:cNvPr>
              <p:cNvSpPr txBox="1"/>
              <p:nvPr/>
            </p:nvSpPr>
            <p:spPr>
              <a:xfrm>
                <a:off x="1828843" y="5895647"/>
                <a:ext cx="14620284" cy="160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kumimoji="1"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3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kumimoji="1"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kumimoji="1"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3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3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ja-JP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ja-JP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nary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kumimoji="1" lang="en-US" altLang="ja-JP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ja-JP" sz="3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kumimoji="1" lang="en-US" altLang="ja-JP" sz="32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1" lang="en-US" altLang="ja-JP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kumimoji="1"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func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0EA1A44-836E-439F-8868-4E307E346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43" y="5895647"/>
                <a:ext cx="14620284" cy="16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BB84B4-098C-4FC7-91D2-159EF59DD303}"/>
                  </a:ext>
                </a:extLst>
              </p:cNvPr>
              <p:cNvSpPr txBox="1"/>
              <p:nvPr/>
            </p:nvSpPr>
            <p:spPr>
              <a:xfrm>
                <a:off x="5692210" y="7663943"/>
                <a:ext cx="11719490" cy="98488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3200" dirty="0"/>
                  <a:t>Constrain Set on filters ( Norm, 0-padding in 2DFFT and etc.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kumimoji="1" lang="ja-JP" altLang="en-US" sz="32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3200" dirty="0"/>
                  <a:t>Constrain Set on maps ( Nonnegativity etc.)</a:t>
                </a:r>
                <a:endParaRPr kumimoji="1" lang="ja-JP" altLang="en-US" sz="32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8BB84B4-098C-4FC7-91D2-159EF59DD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7663943"/>
                <a:ext cx="11719490" cy="984885"/>
              </a:xfrm>
              <a:prstGeom prst="rect">
                <a:avLst/>
              </a:prstGeom>
              <a:blipFill>
                <a:blip r:embed="rId6"/>
                <a:stretch>
                  <a:fillRect t="-12346" r="-1925" b="-240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61CB4A-DEA8-4725-83F0-A278A72F0375}"/>
              </a:ext>
            </a:extLst>
          </p:cNvPr>
          <p:cNvSpPr txBox="1"/>
          <p:nvPr/>
        </p:nvSpPr>
        <p:spPr>
          <a:xfrm>
            <a:off x="619697" y="8870662"/>
            <a:ext cx="17038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ADMM(Alternating Direction Method of Multipliers) solves the problem[2]</a:t>
            </a:r>
            <a:endParaRPr kumimoji="1" lang="ja-JP" altLang="en-US" sz="40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041AAC9-23CA-4136-AF3E-58DBD1BD8986}"/>
              </a:ext>
            </a:extLst>
          </p:cNvPr>
          <p:cNvSpPr txBox="1"/>
          <p:nvPr/>
        </p:nvSpPr>
        <p:spPr>
          <a:xfrm>
            <a:off x="288757" y="9800226"/>
            <a:ext cx="1490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[2] </a:t>
            </a:r>
            <a:r>
              <a:rPr lang="en-US" altLang="ja-JP" dirty="0" err="1"/>
              <a:t>Wohlberg</a:t>
            </a:r>
            <a:r>
              <a:rPr lang="en-US" altLang="ja-JP" dirty="0"/>
              <a:t>, </a:t>
            </a:r>
            <a:r>
              <a:rPr lang="en-US" altLang="ja-JP" dirty="0" err="1"/>
              <a:t>Brendt</a:t>
            </a:r>
            <a:r>
              <a:rPr lang="en-US" altLang="ja-JP" dirty="0"/>
              <a:t>. "Efficient algorithms for convolutional sparse representations." </a:t>
            </a:r>
            <a:r>
              <a:rPr lang="en-US" altLang="ja-JP" i="1" dirty="0"/>
              <a:t>IEEE Transactions on Image Processing</a:t>
            </a:r>
            <a:r>
              <a:rPr lang="en-US" altLang="ja-JP" dirty="0"/>
              <a:t> 25.1 (2015): 301-315.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69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おわりに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2695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お問い合わせ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web: </a:t>
            </a:r>
            <a:r>
              <a:rPr lang="en-US" altLang="ja-JP" dirty="0">
                <a:hlinkClick r:id="rId2"/>
              </a:rPr>
              <a:t>http://thepopp.com</a:t>
            </a:r>
            <a:endParaRPr kumimoji="1" lang="en-US" altLang="ja-JP" dirty="0"/>
          </a:p>
          <a:p>
            <a:r>
              <a:rPr kumimoji="1" lang="en-US" altLang="ja-JP" dirty="0"/>
              <a:t>e-mail</a:t>
            </a:r>
            <a:r>
              <a:rPr lang="en-US" altLang="ja-JP" dirty="0"/>
              <a:t>: </a:t>
            </a:r>
            <a:r>
              <a:rPr lang="en-US" altLang="ja-JP" dirty="0">
                <a:hlinkClick r:id="rId3"/>
              </a:rPr>
              <a:t>http://thepopp.com/contactform/</a:t>
            </a:r>
            <a:endParaRPr lang="en-US" altLang="ja-JP" dirty="0"/>
          </a:p>
          <a:p>
            <a:r>
              <a:rPr lang="en-US" altLang="ja-JP" dirty="0" err="1"/>
              <a:t>facebook</a:t>
            </a:r>
            <a:r>
              <a:rPr lang="en-US" altLang="ja-JP" dirty="0"/>
              <a:t>: facebook.com/</a:t>
            </a:r>
            <a:r>
              <a:rPr lang="en-US" altLang="ja-JP" dirty="0" err="1"/>
              <a:t>jun.akizaki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5258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C7C6D-0F52-4FBA-8358-35C6083C2133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補足情報を入力します</a:t>
            </a:r>
            <a:endParaRPr kumimoji="1" lang="en-US" altLang="ja-JP" dirty="0"/>
          </a:p>
          <a:p>
            <a:r>
              <a:rPr lang="ja-JP" altLang="en-US" dirty="0"/>
              <a:t>目立たせないよう、背景をグレーにしています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補足用スライド</a:t>
            </a:r>
          </a:p>
        </p:txBody>
      </p:sp>
    </p:spTree>
    <p:extLst>
      <p:ext uri="{BB962C8B-B14F-4D97-AF65-F5344CB8AC3E}">
        <p14:creationId xmlns:p14="http://schemas.microsoft.com/office/powerpoint/2010/main" val="806710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ja-JP" altLang="en-US" dirty="0"/>
              <a:t>補足情報や、内容とは直接関係のない情報を記載するスライド</a:t>
            </a:r>
            <a:endParaRPr kumimoji="1" lang="en-US" altLang="ja-JP" dirty="0"/>
          </a:p>
          <a:p>
            <a:r>
              <a:rPr lang="ja-JP" altLang="en-US" dirty="0"/>
              <a:t>自由にレイアウトしてください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4584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</a:t>
            </a:r>
            <a:r>
              <a:rPr kumimoji="1" lang="ja-JP" altLang="en-US" dirty="0"/>
              <a:t> </a:t>
            </a:r>
            <a:r>
              <a:rPr kumimoji="1" lang="en-US" altLang="ja-JP" dirty="0"/>
              <a:t>POWER</a:t>
            </a:r>
            <a:r>
              <a:rPr kumimoji="1" lang="ja-JP" altLang="en-US" dirty="0"/>
              <a:t> </a:t>
            </a:r>
            <a:r>
              <a:rPr kumimoji="1" lang="en-US" altLang="ja-JP" dirty="0"/>
              <a:t>OF </a:t>
            </a:r>
            <a:r>
              <a:rPr kumimoji="1" lang="en-US" altLang="ja-JP" dirty="0">
                <a:latin typeface="Spica Neue P Bold" panose="02000803000000000000" pitchFamily="2" charset="-128"/>
                <a:ea typeface="Spica Neue P Bold" panose="02000803000000000000" pitchFamily="2" charset="-128"/>
              </a:rPr>
              <a:t>POWERPOINT</a:t>
            </a:r>
            <a:endParaRPr kumimoji="1" lang="ja-JP" altLang="en-US" dirty="0">
              <a:latin typeface="Spica Neue P Bold" panose="02000803000000000000" pitchFamily="2" charset="-128"/>
              <a:ea typeface="Spica Neue P Bold" panose="02000803000000000000" pitchFamily="2" charset="-128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Jun </a:t>
            </a:r>
            <a:r>
              <a:rPr kumimoji="1" lang="en-US" altLang="ja-JP" dirty="0" err="1"/>
              <a:t>Akizaki</a:t>
            </a:r>
            <a:endParaRPr lang="en-US" altLang="ja-JP" dirty="0"/>
          </a:p>
          <a:p>
            <a:r>
              <a:rPr kumimoji="1" lang="en-US" altLang="ja-JP" dirty="0">
                <a:hlinkClick r:id="rId2"/>
              </a:rPr>
              <a:t>http://thepopp.com</a:t>
            </a:r>
            <a:endParaRPr kumimoji="1" lang="en-US" altLang="ja-JP" dirty="0"/>
          </a:p>
        </p:txBody>
      </p:sp>
      <p:pic>
        <p:nvPicPr>
          <p:cNvPr id="12" name="図プレースホルダー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343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B7A3DB29-CBBA-4B04-8ADB-BFE1E3D0B491}"/>
              </a:ext>
            </a:extLst>
          </p:cNvPr>
          <p:cNvGrpSpPr/>
          <p:nvPr/>
        </p:nvGrpSpPr>
        <p:grpSpPr>
          <a:xfrm>
            <a:off x="305528" y="233889"/>
            <a:ext cx="15120000" cy="9520571"/>
            <a:chOff x="305528" y="233889"/>
            <a:chExt cx="15120000" cy="952057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ED6D8DB4-26C1-4057-BA60-BD4968BD474C}"/>
                </a:ext>
              </a:extLst>
            </p:cNvPr>
            <p:cNvGrpSpPr/>
            <p:nvPr/>
          </p:nvGrpSpPr>
          <p:grpSpPr>
            <a:xfrm>
              <a:off x="6065528" y="418106"/>
              <a:ext cx="3600000" cy="3600000"/>
              <a:chOff x="2999875" y="3465095"/>
              <a:chExt cx="3600000" cy="3600000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5084A21-8D7A-4D76-AA0F-07A036A7D995}"/>
                  </a:ext>
                </a:extLst>
              </p:cNvPr>
              <p:cNvSpPr/>
              <p:nvPr/>
            </p:nvSpPr>
            <p:spPr>
              <a:xfrm>
                <a:off x="2999875" y="3465095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" name="フローチャート: 結合子 6">
                <a:extLst>
                  <a:ext uri="{FF2B5EF4-FFF2-40B4-BE49-F238E27FC236}">
                    <a16:creationId xmlns:a16="http://schemas.microsoft.com/office/drawing/2014/main" id="{BAC7B6AA-9021-4067-90A2-2A536E40DEE2}"/>
                  </a:ext>
                </a:extLst>
              </p:cNvPr>
              <p:cNvSpPr/>
              <p:nvPr/>
            </p:nvSpPr>
            <p:spPr>
              <a:xfrm>
                <a:off x="3539875" y="4005095"/>
                <a:ext cx="2520000" cy="2520000"/>
              </a:xfrm>
              <a:prstGeom prst="flowChartConnector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6EC908E-1427-45B9-8C3B-C3CD9F169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99875" y="3465095"/>
                <a:ext cx="3600000" cy="36000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フローチャート: 結合子 24">
                <a:extLst>
                  <a:ext uri="{FF2B5EF4-FFF2-40B4-BE49-F238E27FC236}">
                    <a16:creationId xmlns:a16="http://schemas.microsoft.com/office/drawing/2014/main" id="{520738EA-F7D3-40BA-844E-7AF91DD7569B}"/>
                  </a:ext>
                </a:extLst>
              </p:cNvPr>
              <p:cNvSpPr/>
              <p:nvPr/>
            </p:nvSpPr>
            <p:spPr>
              <a:xfrm>
                <a:off x="4169875" y="4635095"/>
                <a:ext cx="1260000" cy="1260000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4E41C6ED-90C1-4B9E-BD24-F22B610B7693}"/>
                </a:ext>
              </a:extLst>
            </p:cNvPr>
            <p:cNvGrpSpPr/>
            <p:nvPr/>
          </p:nvGrpSpPr>
          <p:grpSpPr>
            <a:xfrm>
              <a:off x="305528" y="5923337"/>
              <a:ext cx="2700000" cy="2700000"/>
              <a:chOff x="2999875" y="3465095"/>
              <a:chExt cx="3600000" cy="3600000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C76E365-1647-4321-8BC6-F7FCCB60774B}"/>
                  </a:ext>
                </a:extLst>
              </p:cNvPr>
              <p:cNvSpPr/>
              <p:nvPr/>
            </p:nvSpPr>
            <p:spPr>
              <a:xfrm>
                <a:off x="2999875" y="3465095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フローチャート: 結合子 28">
                <a:extLst>
                  <a:ext uri="{FF2B5EF4-FFF2-40B4-BE49-F238E27FC236}">
                    <a16:creationId xmlns:a16="http://schemas.microsoft.com/office/drawing/2014/main" id="{DF4A51A0-B900-4416-BA60-29F69143D4CA}"/>
                  </a:ext>
                </a:extLst>
              </p:cNvPr>
              <p:cNvSpPr/>
              <p:nvPr/>
            </p:nvSpPr>
            <p:spPr>
              <a:xfrm>
                <a:off x="3539875" y="4005095"/>
                <a:ext cx="2520000" cy="2520000"/>
              </a:xfrm>
              <a:prstGeom prst="flowChartConnector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3116D58-165C-4C98-A658-039C2F02EA0A}"/>
                </a:ext>
              </a:extLst>
            </p:cNvPr>
            <p:cNvGrpSpPr/>
            <p:nvPr/>
          </p:nvGrpSpPr>
          <p:grpSpPr>
            <a:xfrm>
              <a:off x="3410528" y="5946464"/>
              <a:ext cx="2700000" cy="2700000"/>
              <a:chOff x="2999875" y="3465095"/>
              <a:chExt cx="3600000" cy="3600000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99C8333F-FF6E-44B1-87CA-0E8656B0E276}"/>
                  </a:ext>
                </a:extLst>
              </p:cNvPr>
              <p:cNvSpPr/>
              <p:nvPr/>
            </p:nvSpPr>
            <p:spPr>
              <a:xfrm>
                <a:off x="2999875" y="3465095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フローチャート: 結合子 35">
                <a:extLst>
                  <a:ext uri="{FF2B5EF4-FFF2-40B4-BE49-F238E27FC236}">
                    <a16:creationId xmlns:a16="http://schemas.microsoft.com/office/drawing/2014/main" id="{EA40871B-44A4-4CBF-A3BD-806022A71361}"/>
                  </a:ext>
                </a:extLst>
              </p:cNvPr>
              <p:cNvSpPr/>
              <p:nvPr/>
            </p:nvSpPr>
            <p:spPr>
              <a:xfrm>
                <a:off x="4169875" y="4635095"/>
                <a:ext cx="1260000" cy="1260000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D4E5A496-03F3-4329-9D7D-D468C8466480}"/>
                </a:ext>
              </a:extLst>
            </p:cNvPr>
            <p:cNvGrpSpPr/>
            <p:nvPr/>
          </p:nvGrpSpPr>
          <p:grpSpPr>
            <a:xfrm>
              <a:off x="6515528" y="5946464"/>
              <a:ext cx="2700000" cy="2700000"/>
              <a:chOff x="2999875" y="3465095"/>
              <a:chExt cx="3600000" cy="3600000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9A8926C-C13B-444D-858A-D2A35A27CD14}"/>
                  </a:ext>
                </a:extLst>
              </p:cNvPr>
              <p:cNvSpPr/>
              <p:nvPr/>
            </p:nvSpPr>
            <p:spPr>
              <a:xfrm>
                <a:off x="2999875" y="3465095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B1B0FD83-741B-4C76-9147-656B1D2DA9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99875" y="3465095"/>
                <a:ext cx="3600000" cy="360000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2915E7E9-5162-43AA-919D-DFFA8A89D682}"/>
                </a:ext>
              </a:extLst>
            </p:cNvPr>
            <p:cNvGrpSpPr/>
            <p:nvPr/>
          </p:nvGrpSpPr>
          <p:grpSpPr>
            <a:xfrm>
              <a:off x="9620528" y="5923337"/>
              <a:ext cx="2700000" cy="2700000"/>
              <a:chOff x="12950249" y="5923337"/>
              <a:chExt cx="3600000" cy="3600000"/>
            </a:xfrm>
          </p:grpSpPr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67C20260-1AB4-4204-98D7-0A1DFD42382B}"/>
                  </a:ext>
                </a:extLst>
              </p:cNvPr>
              <p:cNvSpPr/>
              <p:nvPr/>
            </p:nvSpPr>
            <p:spPr>
              <a:xfrm>
                <a:off x="12950249" y="5923337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6808DD0D-868E-4D34-8754-3ACF95E8D3E2}"/>
                  </a:ext>
                </a:extLst>
              </p:cNvPr>
              <p:cNvCxnSpPr>
                <a:stCxn id="43" idx="1"/>
                <a:endCxn id="43" idx="3"/>
              </p:cNvCxnSpPr>
              <p:nvPr/>
            </p:nvCxnSpPr>
            <p:spPr>
              <a:xfrm>
                <a:off x="12950249" y="7723337"/>
                <a:ext cx="3600000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23CA172-23B2-4D01-95FE-20F4D8731ED8}"/>
                </a:ext>
              </a:extLst>
            </p:cNvPr>
            <p:cNvSpPr/>
            <p:nvPr/>
          </p:nvSpPr>
          <p:spPr>
            <a:xfrm>
              <a:off x="12725528" y="5946464"/>
              <a:ext cx="2700000" cy="270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31E52245-9F83-474B-8869-E60633F24A75}"/>
                </a:ext>
              </a:extLst>
            </p:cNvPr>
            <p:cNvSpPr/>
            <p:nvPr/>
          </p:nvSpPr>
          <p:spPr>
            <a:xfrm>
              <a:off x="13265528" y="6486464"/>
              <a:ext cx="1620000" cy="16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40D99344-10F6-4893-8EC5-32250BB6A792}"/>
                    </a:ext>
                  </a:extLst>
                </p:cNvPr>
                <p:cNvSpPr txBox="1"/>
                <p:nvPr/>
              </p:nvSpPr>
              <p:spPr>
                <a:xfrm>
                  <a:off x="9984682" y="233889"/>
                  <a:ext cx="985846" cy="1354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kumimoji="1" lang="ja-JP" altLang="en-US" sz="12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40D99344-10F6-4893-8EC5-32250BB6A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4682" y="233889"/>
                  <a:ext cx="985846" cy="13542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テキスト ボックス 65">
                  <a:extLst>
                    <a:ext uri="{FF2B5EF4-FFF2-40B4-BE49-F238E27FC236}">
                      <a16:creationId xmlns:a16="http://schemas.microsoft.com/office/drawing/2014/main" id="{C8D8E65B-20B3-42CF-9B56-2A9B06099F6F}"/>
                    </a:ext>
                  </a:extLst>
                </p:cNvPr>
                <p:cNvSpPr txBox="1"/>
                <p:nvPr/>
              </p:nvSpPr>
              <p:spPr>
                <a:xfrm>
                  <a:off x="1009582" y="8646464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/>
                </a:p>
              </p:txBody>
            </p:sp>
          </mc:Choice>
          <mc:Fallback xmlns="">
            <p:sp>
              <p:nvSpPr>
                <p:cNvPr id="66" name="テキスト ボックス 65">
                  <a:extLst>
                    <a:ext uri="{FF2B5EF4-FFF2-40B4-BE49-F238E27FC236}">
                      <a16:creationId xmlns:a16="http://schemas.microsoft.com/office/drawing/2014/main" id="{C8D8E65B-20B3-42CF-9B56-2A9B06099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582" y="8646464"/>
                  <a:ext cx="1291892" cy="110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テキスト ボックス 66">
                  <a:extLst>
                    <a:ext uri="{FF2B5EF4-FFF2-40B4-BE49-F238E27FC236}">
                      <a16:creationId xmlns:a16="http://schemas.microsoft.com/office/drawing/2014/main" id="{B9CCB729-BEFF-45A0-8B6C-C38B9A15CEA8}"/>
                    </a:ext>
                  </a:extLst>
                </p:cNvPr>
                <p:cNvSpPr txBox="1"/>
                <p:nvPr/>
              </p:nvSpPr>
              <p:spPr>
                <a:xfrm>
                  <a:off x="4114582" y="8623337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/>
                </a:p>
              </p:txBody>
            </p:sp>
          </mc:Choice>
          <mc:Fallback xmlns="">
            <p:sp>
              <p:nvSpPr>
                <p:cNvPr id="67" name="テキスト ボックス 66">
                  <a:extLst>
                    <a:ext uri="{FF2B5EF4-FFF2-40B4-BE49-F238E27FC236}">
                      <a16:creationId xmlns:a16="http://schemas.microsoft.com/office/drawing/2014/main" id="{B9CCB729-BEFF-45A0-8B6C-C38B9A15C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582" y="8623337"/>
                  <a:ext cx="1291892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テキスト ボックス 67">
                  <a:extLst>
                    <a:ext uri="{FF2B5EF4-FFF2-40B4-BE49-F238E27FC236}">
                      <a16:creationId xmlns:a16="http://schemas.microsoft.com/office/drawing/2014/main" id="{CC2C7EC1-3463-4805-A57F-291A1FC4389F}"/>
                    </a:ext>
                  </a:extLst>
                </p:cNvPr>
                <p:cNvSpPr txBox="1"/>
                <p:nvPr/>
              </p:nvSpPr>
              <p:spPr>
                <a:xfrm>
                  <a:off x="7288551" y="8623337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/>
                </a:p>
              </p:txBody>
            </p:sp>
          </mc:Choice>
          <mc:Fallback xmlns="">
            <p:sp>
              <p:nvSpPr>
                <p:cNvPr id="68" name="テキスト ボックス 67">
                  <a:extLst>
                    <a:ext uri="{FF2B5EF4-FFF2-40B4-BE49-F238E27FC236}">
                      <a16:creationId xmlns:a16="http://schemas.microsoft.com/office/drawing/2014/main" id="{CC2C7EC1-3463-4805-A57F-291A1FC438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551" y="8623337"/>
                  <a:ext cx="1291892" cy="110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テキスト ボックス 68">
                  <a:extLst>
                    <a:ext uri="{FF2B5EF4-FFF2-40B4-BE49-F238E27FC236}">
                      <a16:creationId xmlns:a16="http://schemas.microsoft.com/office/drawing/2014/main" id="{A728CEDB-919A-4D97-86FF-0D79E8BB9002}"/>
                    </a:ext>
                  </a:extLst>
                </p:cNvPr>
                <p:cNvSpPr txBox="1"/>
                <p:nvPr/>
              </p:nvSpPr>
              <p:spPr>
                <a:xfrm>
                  <a:off x="10477605" y="8623337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/>
                </a:p>
              </p:txBody>
            </p:sp>
          </mc:Choice>
          <mc:Fallback xmlns="">
            <p:sp>
              <p:nvSpPr>
                <p:cNvPr id="69" name="テキスト ボックス 68">
                  <a:extLst>
                    <a:ext uri="{FF2B5EF4-FFF2-40B4-BE49-F238E27FC236}">
                      <a16:creationId xmlns:a16="http://schemas.microsoft.com/office/drawing/2014/main" id="{A728CEDB-919A-4D97-86FF-0D79E8BB9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7605" y="8623337"/>
                  <a:ext cx="1291892" cy="1107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テキスト ボックス 69">
                  <a:extLst>
                    <a:ext uri="{FF2B5EF4-FFF2-40B4-BE49-F238E27FC236}">
                      <a16:creationId xmlns:a16="http://schemas.microsoft.com/office/drawing/2014/main" id="{CB7ABBEA-1CF9-4FA6-95C7-8C10510AD30A}"/>
                    </a:ext>
                  </a:extLst>
                </p:cNvPr>
                <p:cNvSpPr txBox="1"/>
                <p:nvPr/>
              </p:nvSpPr>
              <p:spPr>
                <a:xfrm>
                  <a:off x="13666659" y="8646464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/>
                </a:p>
              </p:txBody>
            </p:sp>
          </mc:Choice>
          <mc:Fallback xmlns="">
            <p:sp>
              <p:nvSpPr>
                <p:cNvPr id="70" name="テキスト ボックス 69">
                  <a:extLst>
                    <a:ext uri="{FF2B5EF4-FFF2-40B4-BE49-F238E27FC236}">
                      <a16:creationId xmlns:a16="http://schemas.microsoft.com/office/drawing/2014/main" id="{CB7ABBEA-1CF9-4FA6-95C7-8C10510AD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6659" y="8646464"/>
                  <a:ext cx="1291892" cy="11079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B25F10F6-E2D6-483E-8EF2-9CE805A65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5474" y="4154905"/>
              <a:ext cx="3705726" cy="1556084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8858CFA6-03D3-45E1-A3CC-4AEC62396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137" y="4338948"/>
              <a:ext cx="1600391" cy="1404126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36E56DD0-11C6-4362-9428-91E22F8E9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5528" y="4338948"/>
              <a:ext cx="0" cy="143621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7361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FA584A5-D99C-476F-B5C8-FB6E6434C56C}"/>
              </a:ext>
            </a:extLst>
          </p:cNvPr>
          <p:cNvGrpSpPr/>
          <p:nvPr/>
        </p:nvGrpSpPr>
        <p:grpSpPr>
          <a:xfrm>
            <a:off x="305528" y="233889"/>
            <a:ext cx="15120000" cy="9520571"/>
            <a:chOff x="305528" y="233889"/>
            <a:chExt cx="15120000" cy="9520571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ED6D8DB4-26C1-4057-BA60-BD4968BD474C}"/>
                </a:ext>
              </a:extLst>
            </p:cNvPr>
            <p:cNvGrpSpPr/>
            <p:nvPr/>
          </p:nvGrpSpPr>
          <p:grpSpPr>
            <a:xfrm>
              <a:off x="6065528" y="418106"/>
              <a:ext cx="3600000" cy="3600000"/>
              <a:chOff x="2999875" y="3465095"/>
              <a:chExt cx="3600000" cy="3600000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5084A21-8D7A-4D76-AA0F-07A036A7D995}"/>
                  </a:ext>
                </a:extLst>
              </p:cNvPr>
              <p:cNvSpPr/>
              <p:nvPr/>
            </p:nvSpPr>
            <p:spPr>
              <a:xfrm>
                <a:off x="2999875" y="3465095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" name="フローチャート: 結合子 6">
                <a:extLst>
                  <a:ext uri="{FF2B5EF4-FFF2-40B4-BE49-F238E27FC236}">
                    <a16:creationId xmlns:a16="http://schemas.microsoft.com/office/drawing/2014/main" id="{BAC7B6AA-9021-4067-90A2-2A536E40DEE2}"/>
                  </a:ext>
                </a:extLst>
              </p:cNvPr>
              <p:cNvSpPr/>
              <p:nvPr/>
            </p:nvSpPr>
            <p:spPr>
              <a:xfrm>
                <a:off x="3539875" y="4005095"/>
                <a:ext cx="2520000" cy="2520000"/>
              </a:xfrm>
              <a:prstGeom prst="flowChartConnector">
                <a:avLst/>
              </a:prstGeom>
              <a:noFill/>
              <a:ln w="571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36EC908E-1427-45B9-8C3B-C3CD9F169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99875" y="3465095"/>
                <a:ext cx="3600000" cy="3600000"/>
              </a:xfrm>
              <a:prstGeom prst="line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フローチャート: 結合子 24">
                <a:extLst>
                  <a:ext uri="{FF2B5EF4-FFF2-40B4-BE49-F238E27FC236}">
                    <a16:creationId xmlns:a16="http://schemas.microsoft.com/office/drawing/2014/main" id="{520738EA-F7D3-40BA-844E-7AF91DD7569B}"/>
                  </a:ext>
                </a:extLst>
              </p:cNvPr>
              <p:cNvSpPr/>
              <p:nvPr/>
            </p:nvSpPr>
            <p:spPr>
              <a:xfrm>
                <a:off x="4169875" y="4635095"/>
                <a:ext cx="1260000" cy="1260000"/>
              </a:xfrm>
              <a:prstGeom prst="flowChartConnector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4E41C6ED-90C1-4B9E-BD24-F22B610B7693}"/>
                </a:ext>
              </a:extLst>
            </p:cNvPr>
            <p:cNvGrpSpPr/>
            <p:nvPr/>
          </p:nvGrpSpPr>
          <p:grpSpPr>
            <a:xfrm>
              <a:off x="305528" y="5923337"/>
              <a:ext cx="2700000" cy="2700000"/>
              <a:chOff x="2999875" y="3465095"/>
              <a:chExt cx="3600000" cy="3600000"/>
            </a:xfrm>
          </p:grpSpPr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C76E365-1647-4321-8BC6-F7FCCB60774B}"/>
                  </a:ext>
                </a:extLst>
              </p:cNvPr>
              <p:cNvSpPr/>
              <p:nvPr/>
            </p:nvSpPr>
            <p:spPr>
              <a:xfrm>
                <a:off x="2999875" y="3465095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" name="フローチャート: 結合子 28">
                <a:extLst>
                  <a:ext uri="{FF2B5EF4-FFF2-40B4-BE49-F238E27FC236}">
                    <a16:creationId xmlns:a16="http://schemas.microsoft.com/office/drawing/2014/main" id="{DF4A51A0-B900-4416-BA60-29F69143D4CA}"/>
                  </a:ext>
                </a:extLst>
              </p:cNvPr>
              <p:cNvSpPr/>
              <p:nvPr/>
            </p:nvSpPr>
            <p:spPr>
              <a:xfrm>
                <a:off x="3539875" y="4005095"/>
                <a:ext cx="2520000" cy="2520000"/>
              </a:xfrm>
              <a:prstGeom prst="flowChartConnector">
                <a:avLst/>
              </a:prstGeom>
              <a:noFill/>
              <a:ln w="571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93116D58-165C-4C98-A658-039C2F02EA0A}"/>
                </a:ext>
              </a:extLst>
            </p:cNvPr>
            <p:cNvGrpSpPr/>
            <p:nvPr/>
          </p:nvGrpSpPr>
          <p:grpSpPr>
            <a:xfrm>
              <a:off x="3410528" y="5946464"/>
              <a:ext cx="2700000" cy="2700000"/>
              <a:chOff x="2999875" y="3465095"/>
              <a:chExt cx="3600000" cy="3600000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99C8333F-FF6E-44B1-87CA-0E8656B0E276}"/>
                  </a:ext>
                </a:extLst>
              </p:cNvPr>
              <p:cNvSpPr/>
              <p:nvPr/>
            </p:nvSpPr>
            <p:spPr>
              <a:xfrm>
                <a:off x="2999875" y="3465095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フローチャート: 結合子 35">
                <a:extLst>
                  <a:ext uri="{FF2B5EF4-FFF2-40B4-BE49-F238E27FC236}">
                    <a16:creationId xmlns:a16="http://schemas.microsoft.com/office/drawing/2014/main" id="{EA40871B-44A4-4CBF-A3BD-806022A71361}"/>
                  </a:ext>
                </a:extLst>
              </p:cNvPr>
              <p:cNvSpPr/>
              <p:nvPr/>
            </p:nvSpPr>
            <p:spPr>
              <a:xfrm>
                <a:off x="4169875" y="4635095"/>
                <a:ext cx="1260000" cy="1260000"/>
              </a:xfrm>
              <a:prstGeom prst="flowChartConnector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D4E5A496-03F3-4329-9D7D-D468C8466480}"/>
                </a:ext>
              </a:extLst>
            </p:cNvPr>
            <p:cNvGrpSpPr/>
            <p:nvPr/>
          </p:nvGrpSpPr>
          <p:grpSpPr>
            <a:xfrm>
              <a:off x="6515528" y="5946464"/>
              <a:ext cx="2700000" cy="2700000"/>
              <a:chOff x="2999875" y="3465095"/>
              <a:chExt cx="3600000" cy="3600000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9A8926C-C13B-444D-858A-D2A35A27CD14}"/>
                  </a:ext>
                </a:extLst>
              </p:cNvPr>
              <p:cNvSpPr/>
              <p:nvPr/>
            </p:nvSpPr>
            <p:spPr>
              <a:xfrm>
                <a:off x="2999875" y="3465095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B1B0FD83-741B-4C76-9147-656B1D2DA9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99875" y="3465095"/>
                <a:ext cx="3600000" cy="3600000"/>
              </a:xfrm>
              <a:prstGeom prst="line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2915E7E9-5162-43AA-919D-DFFA8A89D682}"/>
                </a:ext>
              </a:extLst>
            </p:cNvPr>
            <p:cNvGrpSpPr/>
            <p:nvPr/>
          </p:nvGrpSpPr>
          <p:grpSpPr>
            <a:xfrm>
              <a:off x="9620528" y="5923337"/>
              <a:ext cx="2700000" cy="2700000"/>
              <a:chOff x="12950249" y="5923337"/>
              <a:chExt cx="3600000" cy="3600000"/>
            </a:xfrm>
          </p:grpSpPr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67C20260-1AB4-4204-98D7-0A1DFD42382B}"/>
                  </a:ext>
                </a:extLst>
              </p:cNvPr>
              <p:cNvSpPr/>
              <p:nvPr/>
            </p:nvSpPr>
            <p:spPr>
              <a:xfrm>
                <a:off x="12950249" y="5923337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48" name="直線コネクタ 47">
                <a:extLst>
                  <a:ext uri="{FF2B5EF4-FFF2-40B4-BE49-F238E27FC236}">
                    <a16:creationId xmlns:a16="http://schemas.microsoft.com/office/drawing/2014/main" id="{6808DD0D-868E-4D34-8754-3ACF95E8D3E2}"/>
                  </a:ext>
                </a:extLst>
              </p:cNvPr>
              <p:cNvCxnSpPr>
                <a:stCxn id="43" idx="1"/>
                <a:endCxn id="43" idx="3"/>
              </p:cNvCxnSpPr>
              <p:nvPr/>
            </p:nvCxnSpPr>
            <p:spPr>
              <a:xfrm>
                <a:off x="12950249" y="7723337"/>
                <a:ext cx="3600000" cy="0"/>
              </a:xfrm>
              <a:prstGeom prst="line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23CA172-23B2-4D01-95FE-20F4D8731ED8}"/>
                </a:ext>
              </a:extLst>
            </p:cNvPr>
            <p:cNvSpPr/>
            <p:nvPr/>
          </p:nvSpPr>
          <p:spPr>
            <a:xfrm>
              <a:off x="12725528" y="5946464"/>
              <a:ext cx="2700000" cy="270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31E52245-9F83-474B-8869-E60633F24A75}"/>
                </a:ext>
              </a:extLst>
            </p:cNvPr>
            <p:cNvSpPr/>
            <p:nvPr/>
          </p:nvSpPr>
          <p:spPr>
            <a:xfrm>
              <a:off x="13265528" y="6486464"/>
              <a:ext cx="1620000" cy="16200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40D99344-10F6-4893-8EC5-32250BB6A792}"/>
                    </a:ext>
                  </a:extLst>
                </p:cNvPr>
                <p:cNvSpPr txBox="1"/>
                <p:nvPr/>
              </p:nvSpPr>
              <p:spPr>
                <a:xfrm>
                  <a:off x="9984682" y="233889"/>
                  <a:ext cx="985846" cy="1354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kumimoji="1" lang="ja-JP" altLang="en-US" sz="12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40D99344-10F6-4893-8EC5-32250BB6A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4682" y="233889"/>
                  <a:ext cx="985846" cy="13542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テキスト ボックス 65">
                  <a:extLst>
                    <a:ext uri="{FF2B5EF4-FFF2-40B4-BE49-F238E27FC236}">
                      <a16:creationId xmlns:a16="http://schemas.microsoft.com/office/drawing/2014/main" id="{C8D8E65B-20B3-42CF-9B56-2A9B06099F6F}"/>
                    </a:ext>
                  </a:extLst>
                </p:cNvPr>
                <p:cNvSpPr txBox="1"/>
                <p:nvPr/>
              </p:nvSpPr>
              <p:spPr>
                <a:xfrm>
                  <a:off x="1009582" y="8646464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テキスト ボックス 65">
                  <a:extLst>
                    <a:ext uri="{FF2B5EF4-FFF2-40B4-BE49-F238E27FC236}">
                      <a16:creationId xmlns:a16="http://schemas.microsoft.com/office/drawing/2014/main" id="{C8D8E65B-20B3-42CF-9B56-2A9B06099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582" y="8646464"/>
                  <a:ext cx="1291892" cy="110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テキスト ボックス 66">
                  <a:extLst>
                    <a:ext uri="{FF2B5EF4-FFF2-40B4-BE49-F238E27FC236}">
                      <a16:creationId xmlns:a16="http://schemas.microsoft.com/office/drawing/2014/main" id="{B9CCB729-BEFF-45A0-8B6C-C38B9A15CEA8}"/>
                    </a:ext>
                  </a:extLst>
                </p:cNvPr>
                <p:cNvSpPr txBox="1"/>
                <p:nvPr/>
              </p:nvSpPr>
              <p:spPr>
                <a:xfrm>
                  <a:off x="4114582" y="8623337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テキスト ボックス 66">
                  <a:extLst>
                    <a:ext uri="{FF2B5EF4-FFF2-40B4-BE49-F238E27FC236}">
                      <a16:creationId xmlns:a16="http://schemas.microsoft.com/office/drawing/2014/main" id="{B9CCB729-BEFF-45A0-8B6C-C38B9A15C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582" y="8623337"/>
                  <a:ext cx="1291892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テキスト ボックス 67">
                  <a:extLst>
                    <a:ext uri="{FF2B5EF4-FFF2-40B4-BE49-F238E27FC236}">
                      <a16:creationId xmlns:a16="http://schemas.microsoft.com/office/drawing/2014/main" id="{CC2C7EC1-3463-4805-A57F-291A1FC4389F}"/>
                    </a:ext>
                  </a:extLst>
                </p:cNvPr>
                <p:cNvSpPr txBox="1"/>
                <p:nvPr/>
              </p:nvSpPr>
              <p:spPr>
                <a:xfrm>
                  <a:off x="7288551" y="8623337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8" name="テキスト ボックス 67">
                  <a:extLst>
                    <a:ext uri="{FF2B5EF4-FFF2-40B4-BE49-F238E27FC236}">
                      <a16:creationId xmlns:a16="http://schemas.microsoft.com/office/drawing/2014/main" id="{CC2C7EC1-3463-4805-A57F-291A1FC438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8551" y="8623337"/>
                  <a:ext cx="1291892" cy="110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テキスト ボックス 68">
                  <a:extLst>
                    <a:ext uri="{FF2B5EF4-FFF2-40B4-BE49-F238E27FC236}">
                      <a16:creationId xmlns:a16="http://schemas.microsoft.com/office/drawing/2014/main" id="{A728CEDB-919A-4D97-86FF-0D79E8BB9002}"/>
                    </a:ext>
                  </a:extLst>
                </p:cNvPr>
                <p:cNvSpPr txBox="1"/>
                <p:nvPr/>
              </p:nvSpPr>
              <p:spPr>
                <a:xfrm>
                  <a:off x="10477605" y="8623337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テキスト ボックス 68">
                  <a:extLst>
                    <a:ext uri="{FF2B5EF4-FFF2-40B4-BE49-F238E27FC236}">
                      <a16:creationId xmlns:a16="http://schemas.microsoft.com/office/drawing/2014/main" id="{A728CEDB-919A-4D97-86FF-0D79E8BB9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7605" y="8623337"/>
                  <a:ext cx="1291892" cy="1107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テキスト ボックス 69">
                  <a:extLst>
                    <a:ext uri="{FF2B5EF4-FFF2-40B4-BE49-F238E27FC236}">
                      <a16:creationId xmlns:a16="http://schemas.microsoft.com/office/drawing/2014/main" id="{CB7ABBEA-1CF9-4FA6-95C7-8C10510AD30A}"/>
                    </a:ext>
                  </a:extLst>
                </p:cNvPr>
                <p:cNvSpPr txBox="1"/>
                <p:nvPr/>
              </p:nvSpPr>
              <p:spPr>
                <a:xfrm>
                  <a:off x="13666659" y="8646464"/>
                  <a:ext cx="1291892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72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72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テキスト ボックス 69">
                  <a:extLst>
                    <a:ext uri="{FF2B5EF4-FFF2-40B4-BE49-F238E27FC236}">
                      <a16:creationId xmlns:a16="http://schemas.microsoft.com/office/drawing/2014/main" id="{CB7ABBEA-1CF9-4FA6-95C7-8C10510AD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6659" y="8646464"/>
                  <a:ext cx="1291892" cy="11079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B25F10F6-E2D6-483E-8EF2-9CE805A65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5474" y="4154905"/>
              <a:ext cx="3705726" cy="1556084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>
              <a:extLst>
                <a:ext uri="{FF2B5EF4-FFF2-40B4-BE49-F238E27FC236}">
                  <a16:creationId xmlns:a16="http://schemas.microsoft.com/office/drawing/2014/main" id="{8858CFA6-03D3-45E1-A3CC-4AEC62396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137" y="4338948"/>
              <a:ext cx="1600391" cy="1404126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36E56DD0-11C6-4362-9428-91E22F8E9A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5528" y="4338948"/>
              <a:ext cx="0" cy="1436210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50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5DA0F532-137A-4EB5-AE35-B5FF5B5479A5}"/>
              </a:ext>
            </a:extLst>
          </p:cNvPr>
          <p:cNvGrpSpPr/>
          <p:nvPr/>
        </p:nvGrpSpPr>
        <p:grpSpPr>
          <a:xfrm>
            <a:off x="139448" y="5267797"/>
            <a:ext cx="16332590" cy="5022355"/>
            <a:chOff x="139448" y="5267797"/>
            <a:chExt cx="16332590" cy="5022355"/>
          </a:xfrm>
        </p:grpSpPr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F219020B-A99F-4D70-8101-BCC12D358E3F}"/>
                </a:ext>
              </a:extLst>
            </p:cNvPr>
            <p:cNvGrpSpPr/>
            <p:nvPr/>
          </p:nvGrpSpPr>
          <p:grpSpPr>
            <a:xfrm>
              <a:off x="139448" y="6685413"/>
              <a:ext cx="16332590" cy="3604739"/>
              <a:chOff x="139448" y="6685413"/>
              <a:chExt cx="16332590" cy="3604739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C0BD92A0-A1BC-4185-ADF2-90D3687FBA10}"/>
                  </a:ext>
                </a:extLst>
              </p:cNvPr>
              <p:cNvGrpSpPr/>
              <p:nvPr/>
            </p:nvGrpSpPr>
            <p:grpSpPr>
              <a:xfrm>
                <a:off x="139448" y="6685413"/>
                <a:ext cx="3600000" cy="3600000"/>
                <a:chOff x="1427747" y="4126105"/>
                <a:chExt cx="3600000" cy="360000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7DF0DFB5-7EF6-4D21-A700-716EF4FB18C7}"/>
                    </a:ext>
                  </a:extLst>
                </p:cNvPr>
                <p:cNvSpPr/>
                <p:nvPr/>
              </p:nvSpPr>
              <p:spPr>
                <a:xfrm>
                  <a:off x="1427747" y="4126105"/>
                  <a:ext cx="3600000" cy="360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7" name="グラフィックス 6" descr="バスケットボール">
                  <a:extLst>
                    <a:ext uri="{FF2B5EF4-FFF2-40B4-BE49-F238E27FC236}">
                      <a16:creationId xmlns:a16="http://schemas.microsoft.com/office/drawing/2014/main" id="{D142D122-7120-40B2-9C03-2425B0A83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358" y="444487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8" name="グラフィックス 7" descr="バスケットボール">
                  <a:extLst>
                    <a:ext uri="{FF2B5EF4-FFF2-40B4-BE49-F238E27FC236}">
                      <a16:creationId xmlns:a16="http://schemas.microsoft.com/office/drawing/2014/main" id="{94EFC8D0-55E1-418D-9C03-E1054B574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0358" y="677900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0" name="グラフィックス 9" descr="サッカー ボール">
                  <a:extLst>
                    <a:ext uri="{FF2B5EF4-FFF2-40B4-BE49-F238E27FC236}">
                      <a16:creationId xmlns:a16="http://schemas.microsoft.com/office/drawing/2014/main" id="{B9603BE4-1E69-4388-AB77-FB05C53E4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7747" y="5566105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2" name="グラフィックス 11" descr="バレーボール">
                  <a:extLst>
                    <a:ext uri="{FF2B5EF4-FFF2-40B4-BE49-F238E27FC236}">
                      <a16:creationId xmlns:a16="http://schemas.microsoft.com/office/drawing/2014/main" id="{263AFBA5-686B-4F91-BA90-764B94127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4590" y="4444874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3" name="グラフィックス 12" descr="バレーボール">
                  <a:extLst>
                    <a:ext uri="{FF2B5EF4-FFF2-40B4-BE49-F238E27FC236}">
                      <a16:creationId xmlns:a16="http://schemas.microsoft.com/office/drawing/2014/main" id="{09970FC5-8976-4460-AEA8-F5DCE944F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4590" y="677900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14" name="グラフィックス 13" descr="バレーボール">
                  <a:extLst>
                    <a:ext uri="{FF2B5EF4-FFF2-40B4-BE49-F238E27FC236}">
                      <a16:creationId xmlns:a16="http://schemas.microsoft.com/office/drawing/2014/main" id="{C71D56A2-4A57-44A8-90ED-CBCBB8AA8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7747" y="4719307"/>
                  <a:ext cx="720000" cy="720000"/>
                </a:xfrm>
                <a:prstGeom prst="rect">
                  <a:avLst/>
                </a:prstGeom>
              </p:spPr>
            </p:pic>
          </p:grpSp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BDA3FDBE-69F2-49A5-B1EA-772E48F0FB6F}"/>
                  </a:ext>
                </a:extLst>
              </p:cNvPr>
              <p:cNvGrpSpPr/>
              <p:nvPr/>
            </p:nvGrpSpPr>
            <p:grpSpPr>
              <a:xfrm>
                <a:off x="8260706" y="6685413"/>
                <a:ext cx="4116235" cy="3600000"/>
                <a:chOff x="5071948" y="1204874"/>
                <a:chExt cx="4116235" cy="3600000"/>
              </a:xfrm>
            </p:grpSpPr>
            <p:grpSp>
              <p:nvGrpSpPr>
                <p:cNvPr id="37" name="グループ化 36">
                  <a:extLst>
                    <a:ext uri="{FF2B5EF4-FFF2-40B4-BE49-F238E27FC236}">
                      <a16:creationId xmlns:a16="http://schemas.microsoft.com/office/drawing/2014/main" id="{49395DDE-91CE-44CA-957F-47C68B411CDB}"/>
                    </a:ext>
                  </a:extLst>
                </p:cNvPr>
                <p:cNvGrpSpPr/>
                <p:nvPr/>
              </p:nvGrpSpPr>
              <p:grpSpPr>
                <a:xfrm>
                  <a:off x="5588183" y="1204874"/>
                  <a:ext cx="3600000" cy="3600000"/>
                  <a:chOff x="7344000" y="4126105"/>
                  <a:chExt cx="3600000" cy="360000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17" name="正方形/長方形 16">
                    <a:extLst>
                      <a:ext uri="{FF2B5EF4-FFF2-40B4-BE49-F238E27FC236}">
                        <a16:creationId xmlns:a16="http://schemas.microsoft.com/office/drawing/2014/main" id="{0E254498-35BF-434E-BE35-B3352B564D48}"/>
                      </a:ext>
                    </a:extLst>
                  </p:cNvPr>
                  <p:cNvSpPr/>
                  <p:nvPr/>
                </p:nvSpPr>
                <p:spPr>
                  <a:xfrm>
                    <a:off x="7344000" y="4126105"/>
                    <a:ext cx="3600000" cy="360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24" name="正方形/長方形 23">
                    <a:extLst>
                      <a:ext uri="{FF2B5EF4-FFF2-40B4-BE49-F238E27FC236}">
                        <a16:creationId xmlns:a16="http://schemas.microsoft.com/office/drawing/2014/main" id="{D92D4DAC-699C-4269-B6C1-37A666F91561}"/>
                      </a:ext>
                    </a:extLst>
                  </p:cNvPr>
                  <p:cNvSpPr/>
                  <p:nvPr/>
                </p:nvSpPr>
                <p:spPr>
                  <a:xfrm>
                    <a:off x="7756611" y="4624874"/>
                    <a:ext cx="360000" cy="36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5" name="正方形/長方形 24">
                    <a:extLst>
                      <a:ext uri="{FF2B5EF4-FFF2-40B4-BE49-F238E27FC236}">
                        <a16:creationId xmlns:a16="http://schemas.microsoft.com/office/drawing/2014/main" id="{5DB5D305-D9CC-4D74-974E-47C9EE2F4730}"/>
                      </a:ext>
                    </a:extLst>
                  </p:cNvPr>
                  <p:cNvSpPr/>
                  <p:nvPr/>
                </p:nvSpPr>
                <p:spPr>
                  <a:xfrm>
                    <a:off x="7756611" y="6959001"/>
                    <a:ext cx="360000" cy="36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0" name="グループ化 59">
                  <a:extLst>
                    <a:ext uri="{FF2B5EF4-FFF2-40B4-BE49-F238E27FC236}">
                      <a16:creationId xmlns:a16="http://schemas.microsoft.com/office/drawing/2014/main" id="{159186E7-CD60-427A-A1E5-CD412088781A}"/>
                    </a:ext>
                  </a:extLst>
                </p:cNvPr>
                <p:cNvGrpSpPr/>
                <p:nvPr/>
              </p:nvGrpSpPr>
              <p:grpSpPr>
                <a:xfrm>
                  <a:off x="5071948" y="2554874"/>
                  <a:ext cx="900000" cy="900000"/>
                  <a:chOff x="10145176" y="2425695"/>
                  <a:chExt cx="900000" cy="90000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57" name="正方形/長方形 56">
                    <a:extLst>
                      <a:ext uri="{FF2B5EF4-FFF2-40B4-BE49-F238E27FC236}">
                        <a16:creationId xmlns:a16="http://schemas.microsoft.com/office/drawing/2014/main" id="{FF7E955F-86B8-4DEC-B9CE-1B76A0CFE58E}"/>
                      </a:ext>
                    </a:extLst>
                  </p:cNvPr>
                  <p:cNvSpPr/>
                  <p:nvPr/>
                </p:nvSpPr>
                <p:spPr>
                  <a:xfrm>
                    <a:off x="10145176" y="2425695"/>
                    <a:ext cx="900000" cy="90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59" name="グラフィックス 58" descr="バスケットボール">
                    <a:extLst>
                      <a:ext uri="{FF2B5EF4-FFF2-40B4-BE49-F238E27FC236}">
                        <a16:creationId xmlns:a16="http://schemas.microsoft.com/office/drawing/2014/main" id="{B588F48D-F6AF-4A0A-BD7C-4BE36027C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35176" y="2515695"/>
                    <a:ext cx="720000" cy="720000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テキスト ボックス 60">
                      <a:extLst>
                        <a:ext uri="{FF2B5EF4-FFF2-40B4-BE49-F238E27FC236}">
                          <a16:creationId xmlns:a16="http://schemas.microsoft.com/office/drawing/2014/main" id="{ABF81DCE-E4E3-4E24-B870-4F6F3FBE67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55049" y="2383463"/>
                      <a:ext cx="698909" cy="110799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7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kumimoji="1" lang="ja-JP" altLang="en-US" dirty="0"/>
                    </a:p>
                  </p:txBody>
                </p:sp>
              </mc:Choice>
              <mc:Fallback xmlns="">
                <p:sp>
                  <p:nvSpPr>
                    <p:cNvPr id="61" name="テキスト ボックス 60">
                      <a:extLst>
                        <a:ext uri="{FF2B5EF4-FFF2-40B4-BE49-F238E27FC236}">
                          <a16:creationId xmlns:a16="http://schemas.microsoft.com/office/drawing/2014/main" id="{ABF81DCE-E4E3-4E24-B870-4F6F3FBE67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55049" y="2383463"/>
                      <a:ext cx="698909" cy="110799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6" name="グループ化 65">
                <a:extLst>
                  <a:ext uri="{FF2B5EF4-FFF2-40B4-BE49-F238E27FC236}">
                    <a16:creationId xmlns:a16="http://schemas.microsoft.com/office/drawing/2014/main" id="{304BDC78-7BAB-4D2F-B112-9439FD8F0DBC}"/>
                  </a:ext>
                </a:extLst>
              </p:cNvPr>
              <p:cNvGrpSpPr/>
              <p:nvPr/>
            </p:nvGrpSpPr>
            <p:grpSpPr>
              <a:xfrm>
                <a:off x="4220684" y="6690152"/>
                <a:ext cx="4081236" cy="3600000"/>
                <a:chOff x="5138183" y="5848289"/>
                <a:chExt cx="4081236" cy="3600000"/>
              </a:xfrm>
            </p:grpSpPr>
            <p:grpSp>
              <p:nvGrpSpPr>
                <p:cNvPr id="38" name="グループ化 37">
                  <a:extLst>
                    <a:ext uri="{FF2B5EF4-FFF2-40B4-BE49-F238E27FC236}">
                      <a16:creationId xmlns:a16="http://schemas.microsoft.com/office/drawing/2014/main" id="{DA30337D-DE6D-46E8-9B6C-F75350382D07}"/>
                    </a:ext>
                  </a:extLst>
                </p:cNvPr>
                <p:cNvGrpSpPr/>
                <p:nvPr/>
              </p:nvGrpSpPr>
              <p:grpSpPr>
                <a:xfrm>
                  <a:off x="5619419" y="5848289"/>
                  <a:ext cx="3600000" cy="3600000"/>
                  <a:chOff x="11460253" y="4275393"/>
                  <a:chExt cx="3600000" cy="360000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27" name="正方形/長方形 26">
                    <a:extLst>
                      <a:ext uri="{FF2B5EF4-FFF2-40B4-BE49-F238E27FC236}">
                        <a16:creationId xmlns:a16="http://schemas.microsoft.com/office/drawing/2014/main" id="{F7FF2A0E-984C-4D03-B952-5ED15E3D84CE}"/>
                      </a:ext>
                    </a:extLst>
                  </p:cNvPr>
                  <p:cNvSpPr/>
                  <p:nvPr/>
                </p:nvSpPr>
                <p:spPr>
                  <a:xfrm>
                    <a:off x="11460253" y="4275393"/>
                    <a:ext cx="3600000" cy="360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4" name="正方形/長方形 33">
                    <a:extLst>
                      <a:ext uri="{FF2B5EF4-FFF2-40B4-BE49-F238E27FC236}">
                        <a16:creationId xmlns:a16="http://schemas.microsoft.com/office/drawing/2014/main" id="{1D63BB2F-EA36-4AA0-94CE-77F1160A66B3}"/>
                      </a:ext>
                    </a:extLst>
                  </p:cNvPr>
                  <p:cNvSpPr/>
                  <p:nvPr/>
                </p:nvSpPr>
                <p:spPr>
                  <a:xfrm>
                    <a:off x="13080253" y="4899307"/>
                    <a:ext cx="360000" cy="36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5" name="正方形/長方形 34">
                    <a:extLst>
                      <a:ext uri="{FF2B5EF4-FFF2-40B4-BE49-F238E27FC236}">
                        <a16:creationId xmlns:a16="http://schemas.microsoft.com/office/drawing/2014/main" id="{9F9CAFDE-99FF-4D38-8AF5-94709E243131}"/>
                      </a:ext>
                    </a:extLst>
                  </p:cNvPr>
                  <p:cNvSpPr/>
                  <p:nvPr/>
                </p:nvSpPr>
                <p:spPr>
                  <a:xfrm>
                    <a:off x="14247096" y="4647381"/>
                    <a:ext cx="360000" cy="36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6" name="正方形/長方形 35">
                    <a:extLst>
                      <a:ext uri="{FF2B5EF4-FFF2-40B4-BE49-F238E27FC236}">
                        <a16:creationId xmlns:a16="http://schemas.microsoft.com/office/drawing/2014/main" id="{79F64BF9-9C22-4149-907D-15FE8A612BC6}"/>
                      </a:ext>
                    </a:extLst>
                  </p:cNvPr>
                  <p:cNvSpPr/>
                  <p:nvPr/>
                </p:nvSpPr>
                <p:spPr>
                  <a:xfrm>
                    <a:off x="14247096" y="6959001"/>
                    <a:ext cx="360000" cy="36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2" name="グループ化 51">
                  <a:extLst>
                    <a:ext uri="{FF2B5EF4-FFF2-40B4-BE49-F238E27FC236}">
                      <a16:creationId xmlns:a16="http://schemas.microsoft.com/office/drawing/2014/main" id="{E42190C0-B991-4D48-AB84-199442DEE857}"/>
                    </a:ext>
                  </a:extLst>
                </p:cNvPr>
                <p:cNvGrpSpPr/>
                <p:nvPr/>
              </p:nvGrpSpPr>
              <p:grpSpPr>
                <a:xfrm>
                  <a:off x="5138183" y="7276105"/>
                  <a:ext cx="900000" cy="900000"/>
                  <a:chOff x="4574590" y="2102108"/>
                  <a:chExt cx="900000" cy="900000"/>
                </a:xfrm>
                <a:scene3d>
                  <a:camera prst="isometricLeftDown"/>
                  <a:lightRig rig="threePt" dir="t"/>
                </a:scene3d>
              </p:grpSpPr>
              <p:pic>
                <p:nvPicPr>
                  <p:cNvPr id="50" name="グラフィックス 49" descr="バレーボール">
                    <a:extLst>
                      <a:ext uri="{FF2B5EF4-FFF2-40B4-BE49-F238E27FC236}">
                        <a16:creationId xmlns:a16="http://schemas.microsoft.com/office/drawing/2014/main" id="{1925E35A-51DE-46F5-9186-DAC7D64CF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4590" y="2228257"/>
                    <a:ext cx="720000" cy="720000"/>
                  </a:xfrm>
                  <a:prstGeom prst="rect">
                    <a:avLst/>
                  </a:prstGeom>
                  <a:effectLst/>
                </p:spPr>
              </p:pic>
              <p:sp>
                <p:nvSpPr>
                  <p:cNvPr id="51" name="正方形/長方形 50">
                    <a:extLst>
                      <a:ext uri="{FF2B5EF4-FFF2-40B4-BE49-F238E27FC236}">
                        <a16:creationId xmlns:a16="http://schemas.microsoft.com/office/drawing/2014/main" id="{CEACE364-D639-47FB-8421-BF6B70140EA6}"/>
                      </a:ext>
                    </a:extLst>
                  </p:cNvPr>
                  <p:cNvSpPr/>
                  <p:nvPr/>
                </p:nvSpPr>
                <p:spPr>
                  <a:xfrm>
                    <a:off x="4574590" y="2102108"/>
                    <a:ext cx="900000" cy="90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テキスト ボックス 61">
                      <a:extLst>
                        <a:ext uri="{FF2B5EF4-FFF2-40B4-BE49-F238E27FC236}">
                          <a16:creationId xmlns:a16="http://schemas.microsoft.com/office/drawing/2014/main" id="{540A70DB-38E9-439E-A3A7-4F2D9622CF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510" y="7094291"/>
                      <a:ext cx="698909" cy="110799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7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kumimoji="1" lang="ja-JP" altLang="en-US" dirty="0"/>
                    </a:p>
                  </p:txBody>
                </p:sp>
              </mc:Choice>
              <mc:Fallback xmlns="">
                <p:sp>
                  <p:nvSpPr>
                    <p:cNvPr id="62" name="テキスト ボックス 61">
                      <a:extLst>
                        <a:ext uri="{FF2B5EF4-FFF2-40B4-BE49-F238E27FC236}">
                          <a16:creationId xmlns:a16="http://schemas.microsoft.com/office/drawing/2014/main" id="{540A70DB-38E9-439E-A3A7-4F2D9622CF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510" y="7094291"/>
                      <a:ext cx="698909" cy="110799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5" name="グループ化 64">
                <a:extLst>
                  <a:ext uri="{FF2B5EF4-FFF2-40B4-BE49-F238E27FC236}">
                    <a16:creationId xmlns:a16="http://schemas.microsoft.com/office/drawing/2014/main" id="{F54C85B7-B9F2-4F59-8ECD-6FE83DB9B9A9}"/>
                  </a:ext>
                </a:extLst>
              </p:cNvPr>
              <p:cNvGrpSpPr/>
              <p:nvPr/>
            </p:nvGrpSpPr>
            <p:grpSpPr>
              <a:xfrm>
                <a:off x="12390802" y="6685413"/>
                <a:ext cx="4081236" cy="3600000"/>
                <a:chOff x="12537588" y="3238076"/>
                <a:chExt cx="4081236" cy="3600000"/>
              </a:xfrm>
            </p:grpSpPr>
            <p:grpSp>
              <p:nvGrpSpPr>
                <p:cNvPr id="48" name="グループ化 47">
                  <a:extLst>
                    <a:ext uri="{FF2B5EF4-FFF2-40B4-BE49-F238E27FC236}">
                      <a16:creationId xmlns:a16="http://schemas.microsoft.com/office/drawing/2014/main" id="{DC5E62BF-AB03-40F7-B110-7356F1B42056}"/>
                    </a:ext>
                  </a:extLst>
                </p:cNvPr>
                <p:cNvGrpSpPr/>
                <p:nvPr/>
              </p:nvGrpSpPr>
              <p:grpSpPr>
                <a:xfrm>
                  <a:off x="13018824" y="3238076"/>
                  <a:ext cx="3600000" cy="3600000"/>
                  <a:chOff x="13375762" y="4126105"/>
                  <a:chExt cx="3600000" cy="360000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FB00BC64-FA57-45F1-AE9F-04BF6394BEC4}"/>
                      </a:ext>
                    </a:extLst>
                  </p:cNvPr>
                  <p:cNvSpPr/>
                  <p:nvPr/>
                </p:nvSpPr>
                <p:spPr>
                  <a:xfrm>
                    <a:off x="13375762" y="4126105"/>
                    <a:ext cx="3600000" cy="360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7" name="正方形/長方形 46">
                    <a:extLst>
                      <a:ext uri="{FF2B5EF4-FFF2-40B4-BE49-F238E27FC236}">
                        <a16:creationId xmlns:a16="http://schemas.microsoft.com/office/drawing/2014/main" id="{F1B2BAE3-B9D4-4B88-A0E3-2AEBF4C107B0}"/>
                      </a:ext>
                    </a:extLst>
                  </p:cNvPr>
                  <p:cNvSpPr/>
                  <p:nvPr/>
                </p:nvSpPr>
                <p:spPr>
                  <a:xfrm>
                    <a:off x="14995762" y="5746105"/>
                    <a:ext cx="360000" cy="360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6" name="グループ化 55">
                  <a:extLst>
                    <a:ext uri="{FF2B5EF4-FFF2-40B4-BE49-F238E27FC236}">
                      <a16:creationId xmlns:a16="http://schemas.microsoft.com/office/drawing/2014/main" id="{7A9C5FF7-9D01-4300-B877-5C6A9716C7C6}"/>
                    </a:ext>
                  </a:extLst>
                </p:cNvPr>
                <p:cNvGrpSpPr/>
                <p:nvPr/>
              </p:nvGrpSpPr>
              <p:grpSpPr>
                <a:xfrm>
                  <a:off x="12537588" y="4692706"/>
                  <a:ext cx="900000" cy="900000"/>
                  <a:chOff x="7300102" y="1268698"/>
                  <a:chExt cx="900000" cy="900000"/>
                </a:xfrm>
                <a:scene3d>
                  <a:camera prst="isometricLeftDown"/>
                  <a:lightRig rig="threePt" dir="t"/>
                </a:scene3d>
              </p:grpSpPr>
              <p:sp>
                <p:nvSpPr>
                  <p:cNvPr id="53" name="正方形/長方形 52">
                    <a:extLst>
                      <a:ext uri="{FF2B5EF4-FFF2-40B4-BE49-F238E27FC236}">
                        <a16:creationId xmlns:a16="http://schemas.microsoft.com/office/drawing/2014/main" id="{3295C9F5-6D29-4AA8-A6E4-91055CF5F27C}"/>
                      </a:ext>
                    </a:extLst>
                  </p:cNvPr>
                  <p:cNvSpPr/>
                  <p:nvPr/>
                </p:nvSpPr>
                <p:spPr>
                  <a:xfrm>
                    <a:off x="7300102" y="1268698"/>
                    <a:ext cx="900000" cy="900000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pic>
                <p:nvPicPr>
                  <p:cNvPr id="55" name="グラフィックス 54" descr="サッカー ボール">
                    <a:extLst>
                      <a:ext uri="{FF2B5EF4-FFF2-40B4-BE49-F238E27FC236}">
                        <a16:creationId xmlns:a16="http://schemas.microsoft.com/office/drawing/2014/main" id="{993F7F66-0A24-476E-9EB7-4DADB60749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90102" y="1358698"/>
                    <a:ext cx="720000" cy="720000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テキスト ボックス 62">
                      <a:extLst>
                        <a:ext uri="{FF2B5EF4-FFF2-40B4-BE49-F238E27FC236}">
                          <a16:creationId xmlns:a16="http://schemas.microsoft.com/office/drawing/2014/main" id="{35B59D72-21C5-4655-A046-33352AE332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19915" y="4538843"/>
                      <a:ext cx="698909" cy="110799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7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oMath>
                        </m:oMathPara>
                      </a14:m>
                      <a:endParaRPr kumimoji="1" lang="ja-JP" altLang="en-US" dirty="0"/>
                    </a:p>
                  </p:txBody>
                </p:sp>
              </mc:Choice>
              <mc:Fallback xmlns="">
                <p:sp>
                  <p:nvSpPr>
                    <p:cNvPr id="63" name="テキスト ボックス 62">
                      <a:extLst>
                        <a:ext uri="{FF2B5EF4-FFF2-40B4-BE49-F238E27FC236}">
                          <a16:creationId xmlns:a16="http://schemas.microsoft.com/office/drawing/2014/main" id="{35B59D72-21C5-4655-A046-33352AE332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19915" y="4538843"/>
                      <a:ext cx="698909" cy="110799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テキスト ボックス 66">
                    <a:extLst>
                      <a:ext uri="{FF2B5EF4-FFF2-40B4-BE49-F238E27FC236}">
                        <a16:creationId xmlns:a16="http://schemas.microsoft.com/office/drawing/2014/main" id="{833920BC-8FFD-4333-A8DC-45D2160878F8}"/>
                      </a:ext>
                    </a:extLst>
                  </p:cNvPr>
                  <p:cNvSpPr txBox="1"/>
                  <p:nvPr/>
                </p:nvSpPr>
                <p:spPr>
                  <a:xfrm>
                    <a:off x="3319332" y="8024973"/>
                    <a:ext cx="94256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7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67" name="テキスト ボックス 66">
                    <a:extLst>
                      <a:ext uri="{FF2B5EF4-FFF2-40B4-BE49-F238E27FC236}">
                        <a16:creationId xmlns:a16="http://schemas.microsoft.com/office/drawing/2014/main" id="{833920BC-8FFD-4333-A8DC-45D216087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9332" y="8024973"/>
                    <a:ext cx="942566" cy="11079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テキスト ボックス 67">
                    <a:extLst>
                      <a:ext uri="{FF2B5EF4-FFF2-40B4-BE49-F238E27FC236}">
                        <a16:creationId xmlns:a16="http://schemas.microsoft.com/office/drawing/2014/main" id="{13A5717A-4358-48AF-826E-92E8A15A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7752294" y="8254111"/>
                    <a:ext cx="628377" cy="73866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68" name="テキスト ボックス 67">
                    <a:extLst>
                      <a:ext uri="{FF2B5EF4-FFF2-40B4-BE49-F238E27FC236}">
                        <a16:creationId xmlns:a16="http://schemas.microsoft.com/office/drawing/2014/main" id="{13A5717A-4358-48AF-826E-92E8A15A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2294" y="8254111"/>
                    <a:ext cx="628377" cy="73866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テキスト ボックス 68">
                    <a:extLst>
                      <a:ext uri="{FF2B5EF4-FFF2-40B4-BE49-F238E27FC236}">
                        <a16:creationId xmlns:a16="http://schemas.microsoft.com/office/drawing/2014/main" id="{DF60DD9E-480F-4C28-9D53-F2510AF9B73B}"/>
                      </a:ext>
                    </a:extLst>
                  </p:cNvPr>
                  <p:cNvSpPr txBox="1"/>
                  <p:nvPr/>
                </p:nvSpPr>
                <p:spPr>
                  <a:xfrm>
                    <a:off x="11883610" y="8305413"/>
                    <a:ext cx="628377" cy="73866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69" name="テキスト ボックス 68">
                    <a:extLst>
                      <a:ext uri="{FF2B5EF4-FFF2-40B4-BE49-F238E27FC236}">
                        <a16:creationId xmlns:a16="http://schemas.microsoft.com/office/drawing/2014/main" id="{DF60DD9E-480F-4C28-9D53-F2510AF9B7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3610" y="8305413"/>
                    <a:ext cx="628377" cy="73866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1B956E88-2391-4EA5-BEDF-AB2EB11FD3CA}"/>
                    </a:ext>
                  </a:extLst>
                </p:cNvPr>
                <p:cNvSpPr txBox="1"/>
                <p:nvPr/>
              </p:nvSpPr>
              <p:spPr>
                <a:xfrm>
                  <a:off x="1579448" y="5267797"/>
                  <a:ext cx="985847" cy="1354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kumimoji="1" lang="ja-JP" altLang="en-US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1B956E88-2391-4EA5-BEDF-AB2EB11FD3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9448" y="5267797"/>
                  <a:ext cx="985847" cy="13542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176AB3F5-19D7-49E8-8468-BB0FA4661495}"/>
                    </a:ext>
                  </a:extLst>
                </p:cNvPr>
                <p:cNvSpPr txBox="1"/>
                <p:nvPr/>
              </p:nvSpPr>
              <p:spPr>
                <a:xfrm>
                  <a:off x="4138154" y="7049078"/>
                  <a:ext cx="1046440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/>
                </a:p>
              </p:txBody>
            </p:sp>
          </mc:Choice>
          <mc:Fallback xmlns="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176AB3F5-19D7-49E8-8468-BB0FA4661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8154" y="7049078"/>
                  <a:ext cx="1046440" cy="92333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DB210C90-BA55-4D4F-99FB-9072B7238B96}"/>
                    </a:ext>
                  </a:extLst>
                </p:cNvPr>
                <p:cNvSpPr txBox="1"/>
                <p:nvPr/>
              </p:nvSpPr>
              <p:spPr>
                <a:xfrm>
                  <a:off x="8268310" y="7074342"/>
                  <a:ext cx="1064266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/>
                </a:p>
              </p:txBody>
            </p:sp>
          </mc:Choice>
          <mc:Fallback xmlns=""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DB210C90-BA55-4D4F-99FB-9072B7238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310" y="7074342"/>
                  <a:ext cx="1064266" cy="92333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26A2ABB7-8F97-4307-A5A9-A49788EDA53C}"/>
                    </a:ext>
                  </a:extLst>
                </p:cNvPr>
                <p:cNvSpPr txBox="1"/>
                <p:nvPr/>
              </p:nvSpPr>
              <p:spPr>
                <a:xfrm>
                  <a:off x="12266332" y="7083751"/>
                  <a:ext cx="1064266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/>
                </a:p>
              </p:txBody>
            </p:sp>
          </mc:Choice>
          <mc:Fallback xmlns="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26A2ABB7-8F97-4307-A5A9-A49788EDA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6332" y="7083751"/>
                  <a:ext cx="1064266" cy="92333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923C712E-96C1-4F05-B23A-313B45E32A62}"/>
                    </a:ext>
                  </a:extLst>
                </p:cNvPr>
                <p:cNvSpPr txBox="1"/>
                <p:nvPr/>
              </p:nvSpPr>
              <p:spPr>
                <a:xfrm>
                  <a:off x="6158700" y="5792946"/>
                  <a:ext cx="995144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/>
                </a:p>
              </p:txBody>
            </p:sp>
          </mc:Choice>
          <mc:Fallback xmlns=""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923C712E-96C1-4F05-B23A-313B45E32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700" y="5792946"/>
                  <a:ext cx="995144" cy="92333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3BB6A14B-A2AB-4965-AD4C-3EF356E456C3}"/>
                    </a:ext>
                  </a:extLst>
                </p:cNvPr>
                <p:cNvSpPr txBox="1"/>
                <p:nvPr/>
              </p:nvSpPr>
              <p:spPr>
                <a:xfrm>
                  <a:off x="10214687" y="5792946"/>
                  <a:ext cx="1012970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3BB6A14B-A2AB-4965-AD4C-3EF356E45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4687" y="5792946"/>
                  <a:ext cx="1012970" cy="92333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0BE8C19C-620D-42B1-97D6-14FD232C1E0C}"/>
                    </a:ext>
                  </a:extLst>
                </p:cNvPr>
                <p:cNvSpPr txBox="1"/>
                <p:nvPr/>
              </p:nvSpPr>
              <p:spPr>
                <a:xfrm>
                  <a:off x="14384360" y="5792946"/>
                  <a:ext cx="1012970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/>
                </a:p>
              </p:txBody>
            </p:sp>
          </mc:Choice>
          <mc:Fallback xmlns="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0BE8C19C-620D-42B1-97D6-14FD232C1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360" y="5792946"/>
                  <a:ext cx="1012970" cy="92333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1995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B56A179-640B-47C7-B622-5C67ACA5E380}"/>
              </a:ext>
            </a:extLst>
          </p:cNvPr>
          <p:cNvGrpSpPr/>
          <p:nvPr/>
        </p:nvGrpSpPr>
        <p:grpSpPr>
          <a:xfrm>
            <a:off x="219658" y="2631528"/>
            <a:ext cx="16332590" cy="5022355"/>
            <a:chOff x="219658" y="2631528"/>
            <a:chExt cx="16332590" cy="502235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C0BD92A0-A1BC-4185-ADF2-90D3687FBA10}"/>
                </a:ext>
              </a:extLst>
            </p:cNvPr>
            <p:cNvGrpSpPr/>
            <p:nvPr/>
          </p:nvGrpSpPr>
          <p:grpSpPr>
            <a:xfrm>
              <a:off x="219658" y="4049144"/>
              <a:ext cx="3600000" cy="3600000"/>
              <a:chOff x="1427747" y="4126105"/>
              <a:chExt cx="3600000" cy="3600000"/>
            </a:xfrm>
            <a:scene3d>
              <a:camera prst="isometricLeftDown"/>
              <a:lightRig rig="threePt" dir="t"/>
            </a:scene3d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7DF0DFB5-7EF6-4D21-A700-716EF4FB18C7}"/>
                  </a:ext>
                </a:extLst>
              </p:cNvPr>
              <p:cNvSpPr/>
              <p:nvPr/>
            </p:nvSpPr>
            <p:spPr>
              <a:xfrm>
                <a:off x="1427747" y="4126105"/>
                <a:ext cx="3600000" cy="3600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pic>
            <p:nvPicPr>
              <p:cNvPr id="7" name="グラフィックス 6" descr="バスケットボール">
                <a:extLst>
                  <a:ext uri="{FF2B5EF4-FFF2-40B4-BE49-F238E27FC236}">
                    <a16:creationId xmlns:a16="http://schemas.microsoft.com/office/drawing/2014/main" id="{D142D122-7120-40B2-9C03-2425B0A83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60358" y="444487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8" name="グラフィックス 7" descr="バスケットボール">
                <a:extLst>
                  <a:ext uri="{FF2B5EF4-FFF2-40B4-BE49-F238E27FC236}">
                    <a16:creationId xmlns:a16="http://schemas.microsoft.com/office/drawing/2014/main" id="{94EFC8D0-55E1-418D-9C03-E1054B574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60358" y="677900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0" name="グラフィックス 9" descr="サッカー ボール">
                <a:extLst>
                  <a:ext uri="{FF2B5EF4-FFF2-40B4-BE49-F238E27FC236}">
                    <a16:creationId xmlns:a16="http://schemas.microsoft.com/office/drawing/2014/main" id="{B9603BE4-1E69-4388-AB77-FB05C53E4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67747" y="5566105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2" name="グラフィックス 11" descr="バレーボール">
                <a:extLst>
                  <a:ext uri="{FF2B5EF4-FFF2-40B4-BE49-F238E27FC236}">
                    <a16:creationId xmlns:a16="http://schemas.microsoft.com/office/drawing/2014/main" id="{263AFBA5-686B-4F91-BA90-764B94127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34590" y="4444874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3" name="グラフィックス 12" descr="バレーボール">
                <a:extLst>
                  <a:ext uri="{FF2B5EF4-FFF2-40B4-BE49-F238E27FC236}">
                    <a16:creationId xmlns:a16="http://schemas.microsoft.com/office/drawing/2014/main" id="{09970FC5-8976-4460-AEA8-F5DCE944F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34590" y="677900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4" name="グラフィックス 13" descr="バレーボール">
                <a:extLst>
                  <a:ext uri="{FF2B5EF4-FFF2-40B4-BE49-F238E27FC236}">
                    <a16:creationId xmlns:a16="http://schemas.microsoft.com/office/drawing/2014/main" id="{C71D56A2-4A57-44A8-90ED-CBCBB8AA8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67747" y="4719307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BDA3FDBE-69F2-49A5-B1EA-772E48F0FB6F}"/>
                </a:ext>
              </a:extLst>
            </p:cNvPr>
            <p:cNvGrpSpPr/>
            <p:nvPr/>
          </p:nvGrpSpPr>
          <p:grpSpPr>
            <a:xfrm>
              <a:off x="8340916" y="4049144"/>
              <a:ext cx="4116235" cy="3600000"/>
              <a:chOff x="5071948" y="1204874"/>
              <a:chExt cx="4116235" cy="3600000"/>
            </a:xfrm>
          </p:grpSpPr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49395DDE-91CE-44CA-957F-47C68B411CDB}"/>
                  </a:ext>
                </a:extLst>
              </p:cNvPr>
              <p:cNvGrpSpPr/>
              <p:nvPr/>
            </p:nvGrpSpPr>
            <p:grpSpPr>
              <a:xfrm>
                <a:off x="5588183" y="1204874"/>
                <a:ext cx="3600000" cy="3600000"/>
                <a:chOff x="7344000" y="4126105"/>
                <a:chExt cx="3600000" cy="360000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17" name="正方形/長方形 16">
                  <a:extLst>
                    <a:ext uri="{FF2B5EF4-FFF2-40B4-BE49-F238E27FC236}">
                      <a16:creationId xmlns:a16="http://schemas.microsoft.com/office/drawing/2014/main" id="{0E254498-35BF-434E-BE35-B3352B564D48}"/>
                    </a:ext>
                  </a:extLst>
                </p:cNvPr>
                <p:cNvSpPr/>
                <p:nvPr/>
              </p:nvSpPr>
              <p:spPr>
                <a:xfrm>
                  <a:off x="7344000" y="4126105"/>
                  <a:ext cx="3600000" cy="360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4" name="正方形/長方形 23">
                  <a:extLst>
                    <a:ext uri="{FF2B5EF4-FFF2-40B4-BE49-F238E27FC236}">
                      <a16:creationId xmlns:a16="http://schemas.microsoft.com/office/drawing/2014/main" id="{D92D4DAC-699C-4269-B6C1-37A666F91561}"/>
                    </a:ext>
                  </a:extLst>
                </p:cNvPr>
                <p:cNvSpPr/>
                <p:nvPr/>
              </p:nvSpPr>
              <p:spPr>
                <a:xfrm>
                  <a:off x="7756611" y="4624874"/>
                  <a:ext cx="360000" cy="360000"/>
                </a:xfrm>
                <a:prstGeom prst="rect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正方形/長方形 24">
                  <a:extLst>
                    <a:ext uri="{FF2B5EF4-FFF2-40B4-BE49-F238E27FC236}">
                      <a16:creationId xmlns:a16="http://schemas.microsoft.com/office/drawing/2014/main" id="{5DB5D305-D9CC-4D74-974E-47C9EE2F4730}"/>
                    </a:ext>
                  </a:extLst>
                </p:cNvPr>
                <p:cNvSpPr/>
                <p:nvPr/>
              </p:nvSpPr>
              <p:spPr>
                <a:xfrm>
                  <a:off x="7756611" y="6959001"/>
                  <a:ext cx="360000" cy="360000"/>
                </a:xfrm>
                <a:prstGeom prst="rect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0" name="グループ化 59">
                <a:extLst>
                  <a:ext uri="{FF2B5EF4-FFF2-40B4-BE49-F238E27FC236}">
                    <a16:creationId xmlns:a16="http://schemas.microsoft.com/office/drawing/2014/main" id="{159186E7-CD60-427A-A1E5-CD412088781A}"/>
                  </a:ext>
                </a:extLst>
              </p:cNvPr>
              <p:cNvGrpSpPr/>
              <p:nvPr/>
            </p:nvGrpSpPr>
            <p:grpSpPr>
              <a:xfrm>
                <a:off x="5071948" y="2554874"/>
                <a:ext cx="900000" cy="900000"/>
                <a:chOff x="10145176" y="2425695"/>
                <a:chExt cx="900000" cy="90000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FF7E955F-86B8-4DEC-B9CE-1B76A0CFE58E}"/>
                    </a:ext>
                  </a:extLst>
                </p:cNvPr>
                <p:cNvSpPr/>
                <p:nvPr/>
              </p:nvSpPr>
              <p:spPr>
                <a:xfrm>
                  <a:off x="10145176" y="2425695"/>
                  <a:ext cx="900000" cy="90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59" name="グラフィックス 58" descr="バスケットボール">
                  <a:extLst>
                    <a:ext uri="{FF2B5EF4-FFF2-40B4-BE49-F238E27FC236}">
                      <a16:creationId xmlns:a16="http://schemas.microsoft.com/office/drawing/2014/main" id="{B588F48D-F6AF-4A0A-BD7C-4BE36027C5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35176" y="2515695"/>
                  <a:ext cx="720000" cy="720000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テキスト ボックス 60">
                    <a:extLst>
                      <a:ext uri="{FF2B5EF4-FFF2-40B4-BE49-F238E27FC236}">
                        <a16:creationId xmlns:a16="http://schemas.microsoft.com/office/drawing/2014/main" id="{ABF81DCE-E4E3-4E24-B870-4F6F3FBE6786}"/>
                      </a:ext>
                    </a:extLst>
                  </p:cNvPr>
                  <p:cNvSpPr txBox="1"/>
                  <p:nvPr/>
                </p:nvSpPr>
                <p:spPr>
                  <a:xfrm>
                    <a:off x="5755049" y="2383463"/>
                    <a:ext cx="698909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72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kumimoji="1" lang="ja-JP" altLang="en-US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テキスト ボックス 60">
                    <a:extLst>
                      <a:ext uri="{FF2B5EF4-FFF2-40B4-BE49-F238E27FC236}">
                        <a16:creationId xmlns:a16="http://schemas.microsoft.com/office/drawing/2014/main" id="{ABF81DCE-E4E3-4E24-B870-4F6F3FBE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5049" y="2383463"/>
                    <a:ext cx="698909" cy="110799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304BDC78-7BAB-4D2F-B112-9439FD8F0DBC}"/>
                </a:ext>
              </a:extLst>
            </p:cNvPr>
            <p:cNvGrpSpPr/>
            <p:nvPr/>
          </p:nvGrpSpPr>
          <p:grpSpPr>
            <a:xfrm>
              <a:off x="4300894" y="4053883"/>
              <a:ext cx="4081236" cy="3600000"/>
              <a:chOff x="5138183" y="5848289"/>
              <a:chExt cx="4081236" cy="3600000"/>
            </a:xfrm>
          </p:grpSpPr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DA30337D-DE6D-46E8-9B6C-F75350382D07}"/>
                  </a:ext>
                </a:extLst>
              </p:cNvPr>
              <p:cNvGrpSpPr/>
              <p:nvPr/>
            </p:nvGrpSpPr>
            <p:grpSpPr>
              <a:xfrm>
                <a:off x="5619419" y="5848289"/>
                <a:ext cx="3600000" cy="3600000"/>
                <a:chOff x="11460253" y="4275393"/>
                <a:chExt cx="3600000" cy="360000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F7FF2A0E-984C-4D03-B952-5ED15E3D84CE}"/>
                    </a:ext>
                  </a:extLst>
                </p:cNvPr>
                <p:cNvSpPr/>
                <p:nvPr/>
              </p:nvSpPr>
              <p:spPr>
                <a:xfrm>
                  <a:off x="11460253" y="4275393"/>
                  <a:ext cx="3600000" cy="360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正方形/長方形 33">
                  <a:extLst>
                    <a:ext uri="{FF2B5EF4-FFF2-40B4-BE49-F238E27FC236}">
                      <a16:creationId xmlns:a16="http://schemas.microsoft.com/office/drawing/2014/main" id="{1D63BB2F-EA36-4AA0-94CE-77F1160A66B3}"/>
                    </a:ext>
                  </a:extLst>
                </p:cNvPr>
                <p:cNvSpPr/>
                <p:nvPr/>
              </p:nvSpPr>
              <p:spPr>
                <a:xfrm>
                  <a:off x="13080253" y="4899307"/>
                  <a:ext cx="360000" cy="360000"/>
                </a:xfrm>
                <a:prstGeom prst="rect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9F9CAFDE-99FF-4D38-8AF5-94709E243131}"/>
                    </a:ext>
                  </a:extLst>
                </p:cNvPr>
                <p:cNvSpPr/>
                <p:nvPr/>
              </p:nvSpPr>
              <p:spPr>
                <a:xfrm>
                  <a:off x="14247096" y="4647381"/>
                  <a:ext cx="360000" cy="360000"/>
                </a:xfrm>
                <a:prstGeom prst="rect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正方形/長方形 35">
                  <a:extLst>
                    <a:ext uri="{FF2B5EF4-FFF2-40B4-BE49-F238E27FC236}">
                      <a16:creationId xmlns:a16="http://schemas.microsoft.com/office/drawing/2014/main" id="{79F64BF9-9C22-4149-907D-15FE8A612BC6}"/>
                    </a:ext>
                  </a:extLst>
                </p:cNvPr>
                <p:cNvSpPr/>
                <p:nvPr/>
              </p:nvSpPr>
              <p:spPr>
                <a:xfrm>
                  <a:off x="14247096" y="6959001"/>
                  <a:ext cx="360000" cy="360000"/>
                </a:xfrm>
                <a:prstGeom prst="rect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E42190C0-B991-4D48-AB84-199442DEE857}"/>
                  </a:ext>
                </a:extLst>
              </p:cNvPr>
              <p:cNvGrpSpPr/>
              <p:nvPr/>
            </p:nvGrpSpPr>
            <p:grpSpPr>
              <a:xfrm>
                <a:off x="5138183" y="7276105"/>
                <a:ext cx="900000" cy="900000"/>
                <a:chOff x="4574590" y="2102108"/>
                <a:chExt cx="900000" cy="900000"/>
              </a:xfrm>
              <a:scene3d>
                <a:camera prst="isometricLeftDown"/>
                <a:lightRig rig="threePt" dir="t"/>
              </a:scene3d>
            </p:grpSpPr>
            <p:pic>
              <p:nvPicPr>
                <p:cNvPr id="50" name="グラフィックス 49" descr="バレーボール">
                  <a:extLst>
                    <a:ext uri="{FF2B5EF4-FFF2-40B4-BE49-F238E27FC236}">
                      <a16:creationId xmlns:a16="http://schemas.microsoft.com/office/drawing/2014/main" id="{1925E35A-51DE-46F5-9186-DAC7D64CFB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4590" y="2228257"/>
                  <a:ext cx="720000" cy="72000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51" name="正方形/長方形 50">
                  <a:extLst>
                    <a:ext uri="{FF2B5EF4-FFF2-40B4-BE49-F238E27FC236}">
                      <a16:creationId xmlns:a16="http://schemas.microsoft.com/office/drawing/2014/main" id="{CEACE364-D639-47FB-8421-BF6B70140EA6}"/>
                    </a:ext>
                  </a:extLst>
                </p:cNvPr>
                <p:cNvSpPr/>
                <p:nvPr/>
              </p:nvSpPr>
              <p:spPr>
                <a:xfrm>
                  <a:off x="4574590" y="2102108"/>
                  <a:ext cx="900000" cy="90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テキスト ボックス 61">
                    <a:extLst>
                      <a:ext uri="{FF2B5EF4-FFF2-40B4-BE49-F238E27FC236}">
                        <a16:creationId xmlns:a16="http://schemas.microsoft.com/office/drawing/2014/main" id="{540A70DB-38E9-439E-A3A7-4F2D9622CF38}"/>
                      </a:ext>
                    </a:extLst>
                  </p:cNvPr>
                  <p:cNvSpPr txBox="1"/>
                  <p:nvPr/>
                </p:nvSpPr>
                <p:spPr>
                  <a:xfrm>
                    <a:off x="5820510" y="7094291"/>
                    <a:ext cx="698909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72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kumimoji="1" lang="ja-JP" altLang="en-US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テキスト ボックス 61">
                    <a:extLst>
                      <a:ext uri="{FF2B5EF4-FFF2-40B4-BE49-F238E27FC236}">
                        <a16:creationId xmlns:a16="http://schemas.microsoft.com/office/drawing/2014/main" id="{540A70DB-38E9-439E-A3A7-4F2D9622CF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0510" y="7094291"/>
                    <a:ext cx="698909" cy="11079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54C85B7-B9F2-4F59-8ECD-6FE83DB9B9A9}"/>
                </a:ext>
              </a:extLst>
            </p:cNvPr>
            <p:cNvGrpSpPr/>
            <p:nvPr/>
          </p:nvGrpSpPr>
          <p:grpSpPr>
            <a:xfrm>
              <a:off x="12471012" y="4049144"/>
              <a:ext cx="4081236" cy="3600000"/>
              <a:chOff x="12537588" y="3238076"/>
              <a:chExt cx="4081236" cy="3600000"/>
            </a:xfrm>
          </p:grpSpPr>
          <p:grpSp>
            <p:nvGrpSpPr>
              <p:cNvPr id="48" name="グループ化 47">
                <a:extLst>
                  <a:ext uri="{FF2B5EF4-FFF2-40B4-BE49-F238E27FC236}">
                    <a16:creationId xmlns:a16="http://schemas.microsoft.com/office/drawing/2014/main" id="{DC5E62BF-AB03-40F7-B110-7356F1B42056}"/>
                  </a:ext>
                </a:extLst>
              </p:cNvPr>
              <p:cNvGrpSpPr/>
              <p:nvPr/>
            </p:nvGrpSpPr>
            <p:grpSpPr>
              <a:xfrm>
                <a:off x="13018824" y="3238076"/>
                <a:ext cx="3600000" cy="3600000"/>
                <a:chOff x="13375762" y="4126105"/>
                <a:chExt cx="3600000" cy="360000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40" name="正方形/長方形 39">
                  <a:extLst>
                    <a:ext uri="{FF2B5EF4-FFF2-40B4-BE49-F238E27FC236}">
                      <a16:creationId xmlns:a16="http://schemas.microsoft.com/office/drawing/2014/main" id="{FB00BC64-FA57-45F1-AE9F-04BF6394BEC4}"/>
                    </a:ext>
                  </a:extLst>
                </p:cNvPr>
                <p:cNvSpPr/>
                <p:nvPr/>
              </p:nvSpPr>
              <p:spPr>
                <a:xfrm>
                  <a:off x="13375762" y="4126105"/>
                  <a:ext cx="3600000" cy="360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F1B2BAE3-B9D4-4B88-A0E3-2AEBF4C107B0}"/>
                    </a:ext>
                  </a:extLst>
                </p:cNvPr>
                <p:cNvSpPr/>
                <p:nvPr/>
              </p:nvSpPr>
              <p:spPr>
                <a:xfrm>
                  <a:off x="14995762" y="5746105"/>
                  <a:ext cx="360000" cy="360000"/>
                </a:xfrm>
                <a:prstGeom prst="rect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7A9C5FF7-9D01-4300-B877-5C6A9716C7C6}"/>
                  </a:ext>
                </a:extLst>
              </p:cNvPr>
              <p:cNvGrpSpPr/>
              <p:nvPr/>
            </p:nvGrpSpPr>
            <p:grpSpPr>
              <a:xfrm>
                <a:off x="12537588" y="4692706"/>
                <a:ext cx="900000" cy="900000"/>
                <a:chOff x="7300102" y="1268698"/>
                <a:chExt cx="900000" cy="900000"/>
              </a:xfrm>
              <a:scene3d>
                <a:camera prst="isometricLeftDown"/>
                <a:lightRig rig="threePt" dir="t"/>
              </a:scene3d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3295C9F5-6D29-4AA8-A6E4-91055CF5F27C}"/>
                    </a:ext>
                  </a:extLst>
                </p:cNvPr>
                <p:cNvSpPr/>
                <p:nvPr/>
              </p:nvSpPr>
              <p:spPr>
                <a:xfrm>
                  <a:off x="7300102" y="1268698"/>
                  <a:ext cx="900000" cy="90000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55" name="グラフィックス 54" descr="サッカー ボール">
                  <a:extLst>
                    <a:ext uri="{FF2B5EF4-FFF2-40B4-BE49-F238E27FC236}">
                      <a16:creationId xmlns:a16="http://schemas.microsoft.com/office/drawing/2014/main" id="{993F7F66-0A24-476E-9EB7-4DADB6074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0102" y="1358698"/>
                  <a:ext cx="720000" cy="720000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テキスト ボックス 62">
                    <a:extLst>
                      <a:ext uri="{FF2B5EF4-FFF2-40B4-BE49-F238E27FC236}">
                        <a16:creationId xmlns:a16="http://schemas.microsoft.com/office/drawing/2014/main" id="{35B59D72-21C5-4655-A046-33352AE33258}"/>
                      </a:ext>
                    </a:extLst>
                  </p:cNvPr>
                  <p:cNvSpPr txBox="1"/>
                  <p:nvPr/>
                </p:nvSpPr>
                <p:spPr>
                  <a:xfrm>
                    <a:off x="13219915" y="4538843"/>
                    <a:ext cx="698909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72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kumimoji="1" lang="ja-JP" altLang="en-US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テキスト ボックス 62">
                    <a:extLst>
                      <a:ext uri="{FF2B5EF4-FFF2-40B4-BE49-F238E27FC236}">
                        <a16:creationId xmlns:a16="http://schemas.microsoft.com/office/drawing/2014/main" id="{35B59D72-21C5-4655-A046-33352AE332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19915" y="4538843"/>
                    <a:ext cx="698909" cy="110799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テキスト ボックス 66">
                  <a:extLst>
                    <a:ext uri="{FF2B5EF4-FFF2-40B4-BE49-F238E27FC236}">
                      <a16:creationId xmlns:a16="http://schemas.microsoft.com/office/drawing/2014/main" id="{833920BC-8FFD-4333-A8DC-45D2160878F8}"/>
                    </a:ext>
                  </a:extLst>
                </p:cNvPr>
                <p:cNvSpPr txBox="1"/>
                <p:nvPr/>
              </p:nvSpPr>
              <p:spPr>
                <a:xfrm>
                  <a:off x="3399542" y="5388704"/>
                  <a:ext cx="942566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72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1" lang="ja-JP" altLang="en-US" sz="1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テキスト ボックス 66">
                  <a:extLst>
                    <a:ext uri="{FF2B5EF4-FFF2-40B4-BE49-F238E27FC236}">
                      <a16:creationId xmlns:a16="http://schemas.microsoft.com/office/drawing/2014/main" id="{833920BC-8FFD-4333-A8DC-45D216087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9542" y="5388704"/>
                  <a:ext cx="942566" cy="110799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テキスト ボックス 67">
                  <a:extLst>
                    <a:ext uri="{FF2B5EF4-FFF2-40B4-BE49-F238E27FC236}">
                      <a16:creationId xmlns:a16="http://schemas.microsoft.com/office/drawing/2014/main" id="{13A5717A-4358-48AF-826E-92E8A15A2A6B}"/>
                    </a:ext>
                  </a:extLst>
                </p:cNvPr>
                <p:cNvSpPr txBox="1"/>
                <p:nvPr/>
              </p:nvSpPr>
              <p:spPr>
                <a:xfrm>
                  <a:off x="7832504" y="5617842"/>
                  <a:ext cx="628377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ja-JP" alt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8" name="テキスト ボックス 67">
                  <a:extLst>
                    <a:ext uri="{FF2B5EF4-FFF2-40B4-BE49-F238E27FC236}">
                      <a16:creationId xmlns:a16="http://schemas.microsoft.com/office/drawing/2014/main" id="{13A5717A-4358-48AF-826E-92E8A15A2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504" y="5617842"/>
                  <a:ext cx="628377" cy="7386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テキスト ボックス 68">
                  <a:extLst>
                    <a:ext uri="{FF2B5EF4-FFF2-40B4-BE49-F238E27FC236}">
                      <a16:creationId xmlns:a16="http://schemas.microsoft.com/office/drawing/2014/main" id="{DF60DD9E-480F-4C28-9D53-F2510AF9B73B}"/>
                    </a:ext>
                  </a:extLst>
                </p:cNvPr>
                <p:cNvSpPr txBox="1"/>
                <p:nvPr/>
              </p:nvSpPr>
              <p:spPr>
                <a:xfrm>
                  <a:off x="11963820" y="5669144"/>
                  <a:ext cx="628377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4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9" name="テキスト ボックス 68">
                  <a:extLst>
                    <a:ext uri="{FF2B5EF4-FFF2-40B4-BE49-F238E27FC236}">
                      <a16:creationId xmlns:a16="http://schemas.microsoft.com/office/drawing/2014/main" id="{DF60DD9E-480F-4C28-9D53-F2510AF9B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820" y="5669144"/>
                  <a:ext cx="628377" cy="7386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1B956E88-2391-4EA5-BEDF-AB2EB11FD3CA}"/>
                    </a:ext>
                  </a:extLst>
                </p:cNvPr>
                <p:cNvSpPr txBox="1"/>
                <p:nvPr/>
              </p:nvSpPr>
              <p:spPr>
                <a:xfrm>
                  <a:off x="1659658" y="2631528"/>
                  <a:ext cx="985847" cy="1354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kumimoji="1" lang="ja-JP" altLang="en-US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1B956E88-2391-4EA5-BEDF-AB2EB11FD3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658" y="2631528"/>
                  <a:ext cx="985847" cy="13542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176AB3F5-19D7-49E8-8468-BB0FA4661495}"/>
                    </a:ext>
                  </a:extLst>
                </p:cNvPr>
                <p:cNvSpPr txBox="1"/>
                <p:nvPr/>
              </p:nvSpPr>
              <p:spPr>
                <a:xfrm>
                  <a:off x="4218364" y="4412809"/>
                  <a:ext cx="1046440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テキスト ボックス 71">
                  <a:extLst>
                    <a:ext uri="{FF2B5EF4-FFF2-40B4-BE49-F238E27FC236}">
                      <a16:creationId xmlns:a16="http://schemas.microsoft.com/office/drawing/2014/main" id="{176AB3F5-19D7-49E8-8468-BB0FA4661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8364" y="4412809"/>
                  <a:ext cx="1046440" cy="92333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DB210C90-BA55-4D4F-99FB-9072B7238B96}"/>
                    </a:ext>
                  </a:extLst>
                </p:cNvPr>
                <p:cNvSpPr txBox="1"/>
                <p:nvPr/>
              </p:nvSpPr>
              <p:spPr>
                <a:xfrm>
                  <a:off x="8348520" y="4438073"/>
                  <a:ext cx="1064266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DB210C90-BA55-4D4F-99FB-9072B7238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8520" y="4438073"/>
                  <a:ext cx="1064266" cy="92333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26A2ABB7-8F97-4307-A5A9-A49788EDA53C}"/>
                    </a:ext>
                  </a:extLst>
                </p:cNvPr>
                <p:cNvSpPr txBox="1"/>
                <p:nvPr/>
              </p:nvSpPr>
              <p:spPr>
                <a:xfrm>
                  <a:off x="12346542" y="4447482"/>
                  <a:ext cx="1064266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テキスト ボックス 73">
                  <a:extLst>
                    <a:ext uri="{FF2B5EF4-FFF2-40B4-BE49-F238E27FC236}">
                      <a16:creationId xmlns:a16="http://schemas.microsoft.com/office/drawing/2014/main" id="{26A2ABB7-8F97-4307-A5A9-A49788EDA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6542" y="4447482"/>
                  <a:ext cx="1064266" cy="92333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923C712E-96C1-4F05-B23A-313B45E32A62}"/>
                    </a:ext>
                  </a:extLst>
                </p:cNvPr>
                <p:cNvSpPr txBox="1"/>
                <p:nvPr/>
              </p:nvSpPr>
              <p:spPr>
                <a:xfrm>
                  <a:off x="6238910" y="3156677"/>
                  <a:ext cx="995144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テキスト ボックス 74">
                  <a:extLst>
                    <a:ext uri="{FF2B5EF4-FFF2-40B4-BE49-F238E27FC236}">
                      <a16:creationId xmlns:a16="http://schemas.microsoft.com/office/drawing/2014/main" id="{923C712E-96C1-4F05-B23A-313B45E32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8910" y="3156677"/>
                  <a:ext cx="995144" cy="92333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3BB6A14B-A2AB-4965-AD4C-3EF356E456C3}"/>
                    </a:ext>
                  </a:extLst>
                </p:cNvPr>
                <p:cNvSpPr txBox="1"/>
                <p:nvPr/>
              </p:nvSpPr>
              <p:spPr>
                <a:xfrm>
                  <a:off x="10294897" y="3156677"/>
                  <a:ext cx="1012970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3BB6A14B-A2AB-4965-AD4C-3EF356E45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4897" y="3156677"/>
                  <a:ext cx="1012970" cy="92333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0BE8C19C-620D-42B1-97D6-14FD232C1E0C}"/>
                    </a:ext>
                  </a:extLst>
                </p:cNvPr>
                <p:cNvSpPr txBox="1"/>
                <p:nvPr/>
              </p:nvSpPr>
              <p:spPr>
                <a:xfrm>
                  <a:off x="14464570" y="3156677"/>
                  <a:ext cx="1012970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b="1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0BE8C19C-620D-42B1-97D6-14FD232C1E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4570" y="3156677"/>
                  <a:ext cx="1012970" cy="92333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1944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921F06E-3686-48F5-B0F3-EF93BDA663CF}"/>
              </a:ext>
            </a:extLst>
          </p:cNvPr>
          <p:cNvGrpSpPr/>
          <p:nvPr/>
        </p:nvGrpSpPr>
        <p:grpSpPr>
          <a:xfrm>
            <a:off x="4345228" y="1864659"/>
            <a:ext cx="8275441" cy="5408328"/>
            <a:chOff x="4345228" y="1864659"/>
            <a:chExt cx="8275441" cy="540832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3F098516-EB5D-451D-9A85-01D183449966}"/>
                </a:ext>
              </a:extLst>
            </p:cNvPr>
            <p:cNvGrpSpPr/>
            <p:nvPr/>
          </p:nvGrpSpPr>
          <p:grpSpPr>
            <a:xfrm>
              <a:off x="7095413" y="4392987"/>
              <a:ext cx="2880000" cy="2880000"/>
              <a:chOff x="4979743" y="6329363"/>
              <a:chExt cx="2880000" cy="2880000"/>
            </a:xfrm>
          </p:grpSpPr>
          <p:sp>
            <p:nvSpPr>
              <p:cNvPr id="2" name="十二角形 1">
                <a:extLst>
                  <a:ext uri="{FF2B5EF4-FFF2-40B4-BE49-F238E27FC236}">
                    <a16:creationId xmlns:a16="http://schemas.microsoft.com/office/drawing/2014/main" id="{C0D8A3E6-726E-4AF3-8281-0788D4EF6A49}"/>
                  </a:ext>
                </a:extLst>
              </p:cNvPr>
              <p:cNvSpPr/>
              <p:nvPr/>
            </p:nvSpPr>
            <p:spPr>
              <a:xfrm>
                <a:off x="4979743" y="6329363"/>
                <a:ext cx="2880000" cy="2880000"/>
              </a:xfrm>
              <a:prstGeom prst="dodecagon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orthographicFront">
                  <a:rot lat="3000000" lon="12000000" rev="14428786"/>
                </a:camera>
                <a:lightRig rig="threePt" dir="t"/>
              </a:scene3d>
              <a:sp3d>
                <a:bevelT w="1440000" h="43200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" name="十二角形 3">
                <a:extLst>
                  <a:ext uri="{FF2B5EF4-FFF2-40B4-BE49-F238E27FC236}">
                    <a16:creationId xmlns:a16="http://schemas.microsoft.com/office/drawing/2014/main" id="{96FF46BE-430E-438E-BAD6-D51579090439}"/>
                  </a:ext>
                </a:extLst>
              </p:cNvPr>
              <p:cNvSpPr/>
              <p:nvPr/>
            </p:nvSpPr>
            <p:spPr>
              <a:xfrm>
                <a:off x="4979743" y="6329363"/>
                <a:ext cx="2880000" cy="2880000"/>
              </a:xfrm>
              <a:prstGeom prst="dodecagon">
                <a:avLst/>
              </a:prstGeom>
              <a:ln>
                <a:noFill/>
              </a:ln>
              <a:scene3d>
                <a:camera prst="orthographicFront">
                  <a:rot lat="3000000" lon="9000000" rev="14428786"/>
                </a:camera>
                <a:lightRig rig="threePt" dir="t"/>
              </a:scene3d>
              <a:sp3d>
                <a:bevelT w="1440000" h="43200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" name="十二角形 6">
                <a:extLst>
                  <a:ext uri="{FF2B5EF4-FFF2-40B4-BE49-F238E27FC236}">
                    <a16:creationId xmlns:a16="http://schemas.microsoft.com/office/drawing/2014/main" id="{8A4F8E9B-3D9E-480B-97A5-7385F39072E8}"/>
                  </a:ext>
                </a:extLst>
              </p:cNvPr>
              <p:cNvSpPr/>
              <p:nvPr/>
            </p:nvSpPr>
            <p:spPr>
              <a:xfrm>
                <a:off x="4979743" y="6329363"/>
                <a:ext cx="2880000" cy="2880000"/>
              </a:xfrm>
              <a:prstGeom prst="dodecagon">
                <a:avLst/>
              </a:prstGeom>
              <a:solidFill>
                <a:schemeClr val="accent6"/>
              </a:solidFill>
              <a:ln>
                <a:noFill/>
              </a:ln>
              <a:scene3d>
                <a:camera prst="orthographicFront">
                  <a:rot lat="7800000" lon="18600000" rev="14428786"/>
                </a:camera>
                <a:lightRig rig="threePt" dir="t"/>
              </a:scene3d>
              <a:sp3d>
                <a:bevelT w="1440000" h="43200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8" name="太陽 7">
              <a:extLst>
                <a:ext uri="{FF2B5EF4-FFF2-40B4-BE49-F238E27FC236}">
                  <a16:creationId xmlns:a16="http://schemas.microsoft.com/office/drawing/2014/main" id="{1A5A5003-5F31-465C-8CD2-4047959123CC}"/>
                </a:ext>
              </a:extLst>
            </p:cNvPr>
            <p:cNvSpPr/>
            <p:nvPr/>
          </p:nvSpPr>
          <p:spPr>
            <a:xfrm>
              <a:off x="10130118" y="1864659"/>
              <a:ext cx="699247" cy="717176"/>
            </a:xfrm>
            <a:prstGeom prst="su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E0E12DF2-22D2-4FF2-8364-77469D7D9ADF}"/>
                </a:ext>
              </a:extLst>
            </p:cNvPr>
            <p:cNvCxnSpPr/>
            <p:nvPr/>
          </p:nvCxnSpPr>
          <p:spPr>
            <a:xfrm flipV="1">
              <a:off x="8535413" y="3747247"/>
              <a:ext cx="2437387" cy="208574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7F4A1125-184B-4FC8-82CE-5E49EAD8D2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96518" y="3872753"/>
              <a:ext cx="538895" cy="196023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B13B2A9D-3D5A-4213-839F-6E09F1B68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5506" y="5832987"/>
              <a:ext cx="789907" cy="125506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0BC86150-A2C2-48EF-8107-B58C405E26AB}"/>
                    </a:ext>
                  </a:extLst>
                </p:cNvPr>
                <p:cNvSpPr txBox="1"/>
                <p:nvPr/>
              </p:nvSpPr>
              <p:spPr>
                <a:xfrm>
                  <a:off x="4345228" y="5832987"/>
                  <a:ext cx="962891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0BC86150-A2C2-48EF-8107-B58C405E2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5228" y="5832987"/>
                  <a:ext cx="962891" cy="92333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7060D52-52DF-4DE4-BA89-213A9A72ADE2}"/>
                    </a:ext>
                  </a:extLst>
                </p:cNvPr>
                <p:cNvSpPr txBox="1"/>
                <p:nvPr/>
              </p:nvSpPr>
              <p:spPr>
                <a:xfrm>
                  <a:off x="6003699" y="2223247"/>
                  <a:ext cx="980717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7060D52-52DF-4DE4-BA89-213A9A72A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699" y="2223247"/>
                  <a:ext cx="980717" cy="9233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63A79D5-DAD7-4FC5-B3F4-C8FC8A0D0BA5}"/>
                    </a:ext>
                  </a:extLst>
                </p:cNvPr>
                <p:cNvSpPr txBox="1"/>
                <p:nvPr/>
              </p:nvSpPr>
              <p:spPr>
                <a:xfrm>
                  <a:off x="11657778" y="3411088"/>
                  <a:ext cx="962891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63A79D5-DAD7-4FC5-B3F4-C8FC8A0D0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7778" y="3411088"/>
                  <a:ext cx="962891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FB77244C-29C8-4AEC-9AAD-A1BB1C3F9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6518" y="2223247"/>
              <a:ext cx="2483223" cy="1649506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836D5C82-EB53-49E3-87C2-85BA66208EE3}"/>
                </a:ext>
              </a:extLst>
            </p:cNvPr>
            <p:cNvCxnSpPr>
              <a:cxnSpLocks/>
            </p:cNvCxnSpPr>
            <p:nvPr/>
          </p:nvCxnSpPr>
          <p:spPr>
            <a:xfrm>
              <a:off x="10479741" y="2223247"/>
              <a:ext cx="493059" cy="152400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6AD74573-5AB2-4890-BBC5-878E6AFE4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260" y="2307247"/>
              <a:ext cx="2671482" cy="3651246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38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715FAAB-FD04-4286-A88D-95BEC84C2610}"/>
              </a:ext>
            </a:extLst>
          </p:cNvPr>
          <p:cNvSpPr txBox="1"/>
          <p:nvPr/>
        </p:nvSpPr>
        <p:spPr>
          <a:xfrm>
            <a:off x="430135" y="818648"/>
            <a:ext cx="17427720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8800" dirty="0">
                <a:solidFill>
                  <a:schemeClr val="bg1"/>
                </a:solidFill>
              </a:rPr>
              <a:t>Convolutional Dictionary Learning 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1399BC-3724-42CD-8372-6462AD320F71}"/>
              </a:ext>
            </a:extLst>
          </p:cNvPr>
          <p:cNvSpPr txBox="1"/>
          <p:nvPr/>
        </p:nvSpPr>
        <p:spPr>
          <a:xfrm>
            <a:off x="4994910" y="4419431"/>
            <a:ext cx="829816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8800" dirty="0">
                <a:solidFill>
                  <a:srgbClr val="FFFF00"/>
                </a:solidFill>
              </a:rPr>
              <a:t>Power Spectrum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727A9D4-68F3-4710-BCA6-6DC2C895A4CE}"/>
              </a:ext>
            </a:extLst>
          </p:cNvPr>
          <p:cNvSpPr txBox="1"/>
          <p:nvPr/>
        </p:nvSpPr>
        <p:spPr>
          <a:xfrm>
            <a:off x="503968" y="7774186"/>
            <a:ext cx="17280051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8800" dirty="0">
                <a:solidFill>
                  <a:schemeClr val="bg1"/>
                </a:solidFill>
              </a:rPr>
              <a:t>Cone Restricted Subspace Method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2B8FA825-DB40-4849-9627-442011304941}"/>
              </a:ext>
            </a:extLst>
          </p:cNvPr>
          <p:cNvSpPr/>
          <p:nvPr/>
        </p:nvSpPr>
        <p:spPr>
          <a:xfrm>
            <a:off x="8243995" y="2742445"/>
            <a:ext cx="1800000" cy="1800000"/>
          </a:xfrm>
          <a:prstGeom prst="mathMultiply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A0C6CBD8-55CA-4F3E-85A6-BDE206F2DC90}"/>
              </a:ext>
            </a:extLst>
          </p:cNvPr>
          <p:cNvSpPr/>
          <p:nvPr/>
        </p:nvSpPr>
        <p:spPr>
          <a:xfrm>
            <a:off x="8243995" y="5742967"/>
            <a:ext cx="1800000" cy="1800000"/>
          </a:xfrm>
          <a:prstGeom prst="mathMultiply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72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921F06E-3686-48F5-B0F3-EF93BDA663CF}"/>
              </a:ext>
            </a:extLst>
          </p:cNvPr>
          <p:cNvGrpSpPr/>
          <p:nvPr/>
        </p:nvGrpSpPr>
        <p:grpSpPr>
          <a:xfrm>
            <a:off x="4345228" y="1864659"/>
            <a:ext cx="8275441" cy="5408328"/>
            <a:chOff x="4345228" y="1864659"/>
            <a:chExt cx="8275441" cy="540832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3F098516-EB5D-451D-9A85-01D183449966}"/>
                </a:ext>
              </a:extLst>
            </p:cNvPr>
            <p:cNvGrpSpPr/>
            <p:nvPr/>
          </p:nvGrpSpPr>
          <p:grpSpPr>
            <a:xfrm>
              <a:off x="7095413" y="4392987"/>
              <a:ext cx="2880000" cy="2880000"/>
              <a:chOff x="4979743" y="6329363"/>
              <a:chExt cx="2880000" cy="2880000"/>
            </a:xfrm>
          </p:grpSpPr>
          <p:sp>
            <p:nvSpPr>
              <p:cNvPr id="2" name="十二角形 1">
                <a:extLst>
                  <a:ext uri="{FF2B5EF4-FFF2-40B4-BE49-F238E27FC236}">
                    <a16:creationId xmlns:a16="http://schemas.microsoft.com/office/drawing/2014/main" id="{C0D8A3E6-726E-4AF3-8281-0788D4EF6A49}"/>
                  </a:ext>
                </a:extLst>
              </p:cNvPr>
              <p:cNvSpPr/>
              <p:nvPr/>
            </p:nvSpPr>
            <p:spPr>
              <a:xfrm>
                <a:off x="4979743" y="6329363"/>
                <a:ext cx="2880000" cy="2880000"/>
              </a:xfrm>
              <a:prstGeom prst="dodecagon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orthographicFront">
                  <a:rot lat="3000000" lon="12000000" rev="14428786"/>
                </a:camera>
                <a:lightRig rig="threePt" dir="t"/>
              </a:scene3d>
              <a:sp3d>
                <a:bevelT w="1440000" h="43200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" name="十二角形 3">
                <a:extLst>
                  <a:ext uri="{FF2B5EF4-FFF2-40B4-BE49-F238E27FC236}">
                    <a16:creationId xmlns:a16="http://schemas.microsoft.com/office/drawing/2014/main" id="{96FF46BE-430E-438E-BAD6-D51579090439}"/>
                  </a:ext>
                </a:extLst>
              </p:cNvPr>
              <p:cNvSpPr/>
              <p:nvPr/>
            </p:nvSpPr>
            <p:spPr>
              <a:xfrm>
                <a:off x="4979743" y="6329363"/>
                <a:ext cx="2880000" cy="2880000"/>
              </a:xfrm>
              <a:prstGeom prst="dodecagon">
                <a:avLst/>
              </a:prstGeom>
              <a:ln>
                <a:noFill/>
              </a:ln>
              <a:scene3d>
                <a:camera prst="orthographicFront">
                  <a:rot lat="3000000" lon="9000000" rev="14428786"/>
                </a:camera>
                <a:lightRig rig="threePt" dir="t"/>
              </a:scene3d>
              <a:sp3d>
                <a:bevelT w="1440000" h="43200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" name="十二角形 6">
                <a:extLst>
                  <a:ext uri="{FF2B5EF4-FFF2-40B4-BE49-F238E27FC236}">
                    <a16:creationId xmlns:a16="http://schemas.microsoft.com/office/drawing/2014/main" id="{8A4F8E9B-3D9E-480B-97A5-7385F39072E8}"/>
                  </a:ext>
                </a:extLst>
              </p:cNvPr>
              <p:cNvSpPr/>
              <p:nvPr/>
            </p:nvSpPr>
            <p:spPr>
              <a:xfrm>
                <a:off x="4979743" y="6329363"/>
                <a:ext cx="2880000" cy="2880000"/>
              </a:xfrm>
              <a:prstGeom prst="dodecagon">
                <a:avLst/>
              </a:prstGeom>
              <a:solidFill>
                <a:schemeClr val="accent6"/>
              </a:solidFill>
              <a:ln>
                <a:noFill/>
              </a:ln>
              <a:scene3d>
                <a:camera prst="orthographicFront">
                  <a:rot lat="7800000" lon="18600000" rev="14428786"/>
                </a:camera>
                <a:lightRig rig="threePt" dir="t"/>
              </a:scene3d>
              <a:sp3d>
                <a:bevelT w="1440000" h="43200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8" name="太陽 7">
              <a:extLst>
                <a:ext uri="{FF2B5EF4-FFF2-40B4-BE49-F238E27FC236}">
                  <a16:creationId xmlns:a16="http://schemas.microsoft.com/office/drawing/2014/main" id="{1A5A5003-5F31-465C-8CD2-4047959123CC}"/>
                </a:ext>
              </a:extLst>
            </p:cNvPr>
            <p:cNvSpPr/>
            <p:nvPr/>
          </p:nvSpPr>
          <p:spPr>
            <a:xfrm>
              <a:off x="10130118" y="1864659"/>
              <a:ext cx="699247" cy="717176"/>
            </a:xfrm>
            <a:prstGeom prst="su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E0E12DF2-22D2-4FF2-8364-77469D7D9ADF}"/>
                </a:ext>
              </a:extLst>
            </p:cNvPr>
            <p:cNvCxnSpPr/>
            <p:nvPr/>
          </p:nvCxnSpPr>
          <p:spPr>
            <a:xfrm flipV="1">
              <a:off x="8535413" y="3747247"/>
              <a:ext cx="2437387" cy="2085740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7F4A1125-184B-4FC8-82CE-5E49EAD8D2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96518" y="3872753"/>
              <a:ext cx="538895" cy="196023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B13B2A9D-3D5A-4213-839F-6E09F1B68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5506" y="5832987"/>
              <a:ext cx="789907" cy="125506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0BC86150-A2C2-48EF-8107-B58C405E26AB}"/>
                    </a:ext>
                  </a:extLst>
                </p:cNvPr>
                <p:cNvSpPr txBox="1"/>
                <p:nvPr/>
              </p:nvSpPr>
              <p:spPr>
                <a:xfrm>
                  <a:off x="4345228" y="5832987"/>
                  <a:ext cx="962891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0BC86150-A2C2-48EF-8107-B58C405E2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5228" y="5832987"/>
                  <a:ext cx="962891" cy="92333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7060D52-52DF-4DE4-BA89-213A9A72ADE2}"/>
                    </a:ext>
                  </a:extLst>
                </p:cNvPr>
                <p:cNvSpPr txBox="1"/>
                <p:nvPr/>
              </p:nvSpPr>
              <p:spPr>
                <a:xfrm>
                  <a:off x="6003699" y="2223247"/>
                  <a:ext cx="980717" cy="923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8" name="テキスト ボックス 17">
                  <a:extLst>
                    <a:ext uri="{FF2B5EF4-FFF2-40B4-BE49-F238E27FC236}">
                      <a16:creationId xmlns:a16="http://schemas.microsoft.com/office/drawing/2014/main" id="{77060D52-52DF-4DE4-BA89-213A9A72A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699" y="2223247"/>
                  <a:ext cx="980717" cy="9233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63A79D5-DAD7-4FC5-B3F4-C8FC8A0D0BA5}"/>
                    </a:ext>
                  </a:extLst>
                </p:cNvPr>
                <p:cNvSpPr txBox="1"/>
                <p:nvPr/>
              </p:nvSpPr>
              <p:spPr>
                <a:xfrm>
                  <a:off x="11657778" y="3411088"/>
                  <a:ext cx="962891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60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463A79D5-DAD7-4FC5-B3F4-C8FC8A0D0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7778" y="3411088"/>
                  <a:ext cx="962891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8D090A-E9C2-4C4D-9E46-0FAEF5917F1D}"/>
              </a:ext>
            </a:extLst>
          </p:cNvPr>
          <p:cNvCxnSpPr/>
          <p:nvPr/>
        </p:nvCxnSpPr>
        <p:spPr>
          <a:xfrm flipH="1">
            <a:off x="8535413" y="2223247"/>
            <a:ext cx="1940082" cy="360974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63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985F206-D551-4549-9846-BD8DD595923F}"/>
              </a:ext>
            </a:extLst>
          </p:cNvPr>
          <p:cNvGrpSpPr/>
          <p:nvPr/>
        </p:nvGrpSpPr>
        <p:grpSpPr>
          <a:xfrm>
            <a:off x="818147" y="3702706"/>
            <a:ext cx="12868108" cy="2880000"/>
            <a:chOff x="818147" y="3702706"/>
            <a:chExt cx="12868108" cy="288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B987908-8D9D-4BBB-BB7B-8D0C49DAF618}"/>
                    </a:ext>
                  </a:extLst>
                </p:cNvPr>
                <p:cNvSpPr/>
                <p:nvPr/>
              </p:nvSpPr>
              <p:spPr>
                <a:xfrm>
                  <a:off x="818147" y="3702706"/>
                  <a:ext cx="4320000" cy="2880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3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sz="13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5" name="正方形/長方形 4">
                  <a:extLst>
                    <a:ext uri="{FF2B5EF4-FFF2-40B4-BE49-F238E27FC236}">
                      <a16:creationId xmlns:a16="http://schemas.microsoft.com/office/drawing/2014/main" id="{5B987908-8D9D-4BBB-BB7B-8D0C49DAF6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147" y="3702706"/>
                  <a:ext cx="4320000" cy="28800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208D51A0-9CB2-405E-A44D-083DE57C2279}"/>
                    </a:ext>
                  </a:extLst>
                </p:cNvPr>
                <p:cNvSpPr/>
                <p:nvPr/>
              </p:nvSpPr>
              <p:spPr>
                <a:xfrm>
                  <a:off x="6761747" y="3702706"/>
                  <a:ext cx="2160000" cy="2880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3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sz="13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208D51A0-9CB2-405E-A44D-083DE57C22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747" y="3702706"/>
                  <a:ext cx="2160000" cy="288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86C881C7-986D-4D2D-9FD3-20E7AA7BDF13}"/>
                    </a:ext>
                  </a:extLst>
                </p:cNvPr>
                <p:cNvSpPr/>
                <p:nvPr/>
              </p:nvSpPr>
              <p:spPr>
                <a:xfrm>
                  <a:off x="9366255" y="3702706"/>
                  <a:ext cx="4320000" cy="2160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3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sz="13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86C881C7-986D-4D2D-9FD3-20E7AA7BDF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255" y="3702706"/>
                  <a:ext cx="4320000" cy="216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1FD5B9D-5527-41EA-B661-38915FE1BE8F}"/>
                </a:ext>
              </a:extLst>
            </p:cNvPr>
            <p:cNvSpPr/>
            <p:nvPr/>
          </p:nvSpPr>
          <p:spPr>
            <a:xfrm>
              <a:off x="1178147" y="3702706"/>
              <a:ext cx="360000" cy="288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37B2F54-314D-485C-8F09-7A1AA6A91388}"/>
                </a:ext>
              </a:extLst>
            </p:cNvPr>
            <p:cNvSpPr/>
            <p:nvPr/>
          </p:nvSpPr>
          <p:spPr>
            <a:xfrm>
              <a:off x="9726255" y="3702706"/>
              <a:ext cx="360000" cy="2160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57D8FEB6-C64E-4639-9F1B-7C19AA495ED1}"/>
                    </a:ext>
                  </a:extLst>
                </p:cNvPr>
                <p:cNvSpPr txBox="1"/>
                <p:nvPr/>
              </p:nvSpPr>
              <p:spPr>
                <a:xfrm>
                  <a:off x="5204629" y="4092991"/>
                  <a:ext cx="1505219" cy="17697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11500" i="1" smtClean="0">
                            <a:latin typeface="Cambria Math" panose="02040503050406030204" pitchFamily="18" charset="0"/>
                          </a:rPr>
                          <m:t>≅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57D8FEB6-C64E-4639-9F1B-7C19AA495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4629" y="4092991"/>
                  <a:ext cx="1505219" cy="17697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4278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8818F718-2A5B-47E8-8739-D6EF85DE6235}"/>
              </a:ext>
            </a:extLst>
          </p:cNvPr>
          <p:cNvGrpSpPr/>
          <p:nvPr/>
        </p:nvGrpSpPr>
        <p:grpSpPr>
          <a:xfrm>
            <a:off x="390153" y="2377605"/>
            <a:ext cx="16340902" cy="6781929"/>
            <a:chOff x="390153" y="2377605"/>
            <a:chExt cx="16340902" cy="678192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7B6042D-94A8-4F43-8259-00766E61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53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881F690-AE6E-4628-AA2D-ADD06CEF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913" y="6954815"/>
              <a:ext cx="720000" cy="72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C10B008-5270-424C-A9BD-7145980B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770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81DAAA7D-075F-4805-8C80-5152210AE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2658" y="6954815"/>
              <a:ext cx="720000" cy="72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A2853A-78B5-45A1-806C-77F03E46D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762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539C884-5F3E-408C-9D8D-2382130E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682" y="6954815"/>
              <a:ext cx="720000" cy="72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748E051B-D2C4-44BE-86E3-663C51087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2026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43880AE4-C305-43D0-9C9C-F29CCFB9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058" y="2445167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60DF9D10-7B68-498C-9E38-E0BF89117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066" y="2408591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3E885488-77DC-45E7-8866-7E0D0341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7090" y="237760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13FF117C-6AB0-475E-9C25-80163EE443BF}"/>
                    </a:ext>
                  </a:extLst>
                </p:cNvPr>
                <p:cNvSpPr txBox="1"/>
                <p:nvPr/>
              </p:nvSpPr>
              <p:spPr>
                <a:xfrm>
                  <a:off x="3676403" y="6713690"/>
                  <a:ext cx="1046760" cy="1231106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13FF117C-6AB0-475E-9C25-80163EE44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6403" y="6713690"/>
                  <a:ext cx="1046760" cy="123110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635985AB-FA2A-42C2-98CB-FBB8C0105F69}"/>
                    </a:ext>
                  </a:extLst>
                </p:cNvPr>
                <p:cNvSpPr txBox="1"/>
                <p:nvPr/>
              </p:nvSpPr>
              <p:spPr>
                <a:xfrm>
                  <a:off x="7875153" y="6641748"/>
                  <a:ext cx="864018" cy="101566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635985AB-FA2A-42C2-98CB-FBB8C0105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153" y="6641748"/>
                  <a:ext cx="864018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F44FCD22-85AF-4E16-B0BF-4B4702FE35DE}"/>
                    </a:ext>
                  </a:extLst>
                </p:cNvPr>
                <p:cNvSpPr txBox="1"/>
                <p:nvPr/>
              </p:nvSpPr>
              <p:spPr>
                <a:xfrm>
                  <a:off x="11434515" y="6623744"/>
                  <a:ext cx="864018" cy="101566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F44FCD22-85AF-4E16-B0BF-4B4702FE3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515" y="6623744"/>
                  <a:ext cx="864018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91C661F0-EBC6-450C-99AE-55502CE9C8F7}"/>
                    </a:ext>
                  </a:extLst>
                </p:cNvPr>
                <p:cNvSpPr txBox="1"/>
                <p:nvPr/>
              </p:nvSpPr>
              <p:spPr>
                <a:xfrm>
                  <a:off x="15001415" y="6659152"/>
                  <a:ext cx="1729640" cy="101566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6600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91C661F0-EBC6-450C-99AE-55502CE9C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1415" y="6659152"/>
                  <a:ext cx="1729640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矢印: 上 36">
              <a:extLst>
                <a:ext uri="{FF2B5EF4-FFF2-40B4-BE49-F238E27FC236}">
                  <a16:creationId xmlns:a16="http://schemas.microsoft.com/office/drawing/2014/main" id="{B8CDB75C-1083-4CCF-BD52-1EFBD9B779F1}"/>
                </a:ext>
              </a:extLst>
            </p:cNvPr>
            <p:cNvSpPr/>
            <p:nvPr/>
          </p:nvSpPr>
          <p:spPr>
            <a:xfrm>
              <a:off x="6268931" y="5171193"/>
              <a:ext cx="822960" cy="100584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矢印: 上 37">
              <a:extLst>
                <a:ext uri="{FF2B5EF4-FFF2-40B4-BE49-F238E27FC236}">
                  <a16:creationId xmlns:a16="http://schemas.microsoft.com/office/drawing/2014/main" id="{CB41CDE1-2277-4F70-AD88-F8E3D894B838}"/>
                </a:ext>
              </a:extLst>
            </p:cNvPr>
            <p:cNvSpPr/>
            <p:nvPr/>
          </p:nvSpPr>
          <p:spPr>
            <a:xfrm>
              <a:off x="9919586" y="5171193"/>
              <a:ext cx="822960" cy="100584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矢印: 上 38">
              <a:extLst>
                <a:ext uri="{FF2B5EF4-FFF2-40B4-BE49-F238E27FC236}">
                  <a16:creationId xmlns:a16="http://schemas.microsoft.com/office/drawing/2014/main" id="{BF5A90C8-FA82-4D95-923A-04CF191D3A47}"/>
                </a:ext>
              </a:extLst>
            </p:cNvPr>
            <p:cNvSpPr/>
            <p:nvPr/>
          </p:nvSpPr>
          <p:spPr>
            <a:xfrm>
              <a:off x="13519586" y="5171193"/>
              <a:ext cx="822960" cy="100584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0DFF001-1286-4C0A-BEA3-FF3403538724}"/>
                    </a:ext>
                  </a:extLst>
                </p:cNvPr>
                <p:cNvSpPr txBox="1"/>
                <p:nvPr/>
              </p:nvSpPr>
              <p:spPr>
                <a:xfrm>
                  <a:off x="4801005" y="7639407"/>
                  <a:ext cx="835229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0DFF001-1286-4C0A-BEA3-FF3403538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005" y="7639407"/>
                  <a:ext cx="835229" cy="73866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A28E29A4-E368-4962-8D44-0A263C07DAF7}"/>
                    </a:ext>
                  </a:extLst>
                </p:cNvPr>
                <p:cNvSpPr txBox="1"/>
                <p:nvPr/>
              </p:nvSpPr>
              <p:spPr>
                <a:xfrm>
                  <a:off x="7163938" y="8384853"/>
                  <a:ext cx="793551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A28E29A4-E368-4962-8D44-0A263C07D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938" y="8384853"/>
                  <a:ext cx="793551" cy="7386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DED89D9C-8DB4-4DAB-B559-9303BCB1C25A}"/>
                    </a:ext>
                  </a:extLst>
                </p:cNvPr>
                <p:cNvSpPr txBox="1"/>
                <p:nvPr/>
              </p:nvSpPr>
              <p:spPr>
                <a:xfrm>
                  <a:off x="8443426" y="7682206"/>
                  <a:ext cx="849463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DED89D9C-8DB4-4DAB-B559-9303BCB1C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3426" y="7682206"/>
                  <a:ext cx="849463" cy="73866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DE704B7F-D6DD-4CC5-82A5-BE00B78B3F04}"/>
                    </a:ext>
                  </a:extLst>
                </p:cNvPr>
                <p:cNvSpPr txBox="1"/>
                <p:nvPr/>
              </p:nvSpPr>
              <p:spPr>
                <a:xfrm>
                  <a:off x="10884131" y="8420870"/>
                  <a:ext cx="807785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DE704B7F-D6DD-4CC5-82A5-BE00B78B3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4131" y="8420870"/>
                  <a:ext cx="807785" cy="73866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B27939C-32D3-47D2-8D32-793E96D50D1E}"/>
                    </a:ext>
                  </a:extLst>
                </p:cNvPr>
                <p:cNvSpPr txBox="1"/>
                <p:nvPr/>
              </p:nvSpPr>
              <p:spPr>
                <a:xfrm>
                  <a:off x="14392286" y="8420870"/>
                  <a:ext cx="807785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B27939C-32D3-47D2-8D32-793E96D50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92286" y="8420870"/>
                  <a:ext cx="807785" cy="73866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テキスト ボックス 45">
                  <a:extLst>
                    <a:ext uri="{FF2B5EF4-FFF2-40B4-BE49-F238E27FC236}">
                      <a16:creationId xmlns:a16="http://schemas.microsoft.com/office/drawing/2014/main" id="{72F25CAA-94C3-4A4B-A909-C9B4A8E06350}"/>
                    </a:ext>
                  </a:extLst>
                </p:cNvPr>
                <p:cNvSpPr txBox="1"/>
                <p:nvPr/>
              </p:nvSpPr>
              <p:spPr>
                <a:xfrm>
                  <a:off x="11993259" y="7708769"/>
                  <a:ext cx="849463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6" name="テキスト ボックス 45">
                  <a:extLst>
                    <a:ext uri="{FF2B5EF4-FFF2-40B4-BE49-F238E27FC236}">
                      <a16:creationId xmlns:a16="http://schemas.microsoft.com/office/drawing/2014/main" id="{72F25CAA-94C3-4A4B-A909-C9B4A8E06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3259" y="7708769"/>
                  <a:ext cx="849463" cy="7386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6820D7E4-D63B-4B3F-9127-3DA43A3652C9}"/>
                    </a:ext>
                  </a:extLst>
                </p:cNvPr>
                <p:cNvSpPr txBox="1"/>
                <p:nvPr/>
              </p:nvSpPr>
              <p:spPr>
                <a:xfrm>
                  <a:off x="1845225" y="4555640"/>
                  <a:ext cx="897682" cy="1231106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kumimoji="1" lang="ja-JP" altLang="en-US" b="1" dirty="0"/>
                </a:p>
              </p:txBody>
            </p:sp>
          </mc:Choice>
          <mc:Fallback xmlns="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6820D7E4-D63B-4B3F-9127-3DA43A365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225" y="4555640"/>
                  <a:ext cx="897682" cy="123110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01616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372E091-F19D-4A09-A814-8286CE2DDA2F}"/>
              </a:ext>
            </a:extLst>
          </p:cNvPr>
          <p:cNvGrpSpPr/>
          <p:nvPr/>
        </p:nvGrpSpPr>
        <p:grpSpPr>
          <a:xfrm>
            <a:off x="390153" y="4555640"/>
            <a:ext cx="16340902" cy="4803513"/>
            <a:chOff x="390153" y="4555640"/>
            <a:chExt cx="16340902" cy="480351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7B6042D-94A8-4F43-8259-00766E61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53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881F690-AE6E-4628-AA2D-ADD06CEF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913" y="6954815"/>
              <a:ext cx="720000" cy="72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C10B008-5270-424C-A9BD-7145980B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770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81DAAA7D-075F-4805-8C80-5152210AE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2658" y="6954815"/>
              <a:ext cx="720000" cy="72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A2853A-78B5-45A1-806C-77F03E46D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762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539C884-5F3E-408C-9D8D-2382130E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682" y="6954815"/>
              <a:ext cx="720000" cy="72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748E051B-D2C4-44BE-86E3-663C51087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2026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13FF117C-6AB0-475E-9C25-80163EE443BF}"/>
                    </a:ext>
                  </a:extLst>
                </p:cNvPr>
                <p:cNvSpPr txBox="1"/>
                <p:nvPr/>
              </p:nvSpPr>
              <p:spPr>
                <a:xfrm>
                  <a:off x="3676403" y="6713690"/>
                  <a:ext cx="1046760" cy="1231106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13FF117C-6AB0-475E-9C25-80163EE44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6403" y="6713690"/>
                  <a:ext cx="1046760" cy="12311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635985AB-FA2A-42C2-98CB-FBB8C0105F69}"/>
                    </a:ext>
                  </a:extLst>
                </p:cNvPr>
                <p:cNvSpPr txBox="1"/>
                <p:nvPr/>
              </p:nvSpPr>
              <p:spPr>
                <a:xfrm>
                  <a:off x="7875153" y="6641748"/>
                  <a:ext cx="864018" cy="101566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635985AB-FA2A-42C2-98CB-FBB8C0105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153" y="6641748"/>
                  <a:ext cx="864018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F44FCD22-85AF-4E16-B0BF-4B4702FE35DE}"/>
                    </a:ext>
                  </a:extLst>
                </p:cNvPr>
                <p:cNvSpPr txBox="1"/>
                <p:nvPr/>
              </p:nvSpPr>
              <p:spPr>
                <a:xfrm>
                  <a:off x="11434515" y="6623744"/>
                  <a:ext cx="864018" cy="101566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F44FCD22-85AF-4E16-B0BF-4B4702FE3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515" y="6623744"/>
                  <a:ext cx="864018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91C661F0-EBC6-450C-99AE-55502CE9C8F7}"/>
                    </a:ext>
                  </a:extLst>
                </p:cNvPr>
                <p:cNvSpPr txBox="1"/>
                <p:nvPr/>
              </p:nvSpPr>
              <p:spPr>
                <a:xfrm>
                  <a:off x="15001415" y="6659152"/>
                  <a:ext cx="1729640" cy="101566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6600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91C661F0-EBC6-450C-99AE-55502CE9C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1415" y="6659152"/>
                  <a:ext cx="1729640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0DFF001-1286-4C0A-BEA3-FF3403538724}"/>
                    </a:ext>
                  </a:extLst>
                </p:cNvPr>
                <p:cNvSpPr txBox="1"/>
                <p:nvPr/>
              </p:nvSpPr>
              <p:spPr>
                <a:xfrm>
                  <a:off x="4801005" y="7639407"/>
                  <a:ext cx="835229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0DFF001-1286-4C0A-BEA3-FF3403538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005" y="7639407"/>
                  <a:ext cx="835229" cy="73866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A28E29A4-E368-4962-8D44-0A263C07DAF7}"/>
                    </a:ext>
                  </a:extLst>
                </p:cNvPr>
                <p:cNvSpPr txBox="1"/>
                <p:nvPr/>
              </p:nvSpPr>
              <p:spPr>
                <a:xfrm>
                  <a:off x="7163938" y="8384853"/>
                  <a:ext cx="793551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A28E29A4-E368-4962-8D44-0A263C07D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938" y="8384853"/>
                  <a:ext cx="793551" cy="7386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DED89D9C-8DB4-4DAB-B559-9303BCB1C25A}"/>
                    </a:ext>
                  </a:extLst>
                </p:cNvPr>
                <p:cNvSpPr txBox="1"/>
                <p:nvPr/>
              </p:nvSpPr>
              <p:spPr>
                <a:xfrm>
                  <a:off x="8443426" y="7682206"/>
                  <a:ext cx="849463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DED89D9C-8DB4-4DAB-B559-9303BCB1C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3426" y="7682206"/>
                  <a:ext cx="849463" cy="7386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DE704B7F-D6DD-4CC5-82A5-BE00B78B3F04}"/>
                    </a:ext>
                  </a:extLst>
                </p:cNvPr>
                <p:cNvSpPr txBox="1"/>
                <p:nvPr/>
              </p:nvSpPr>
              <p:spPr>
                <a:xfrm>
                  <a:off x="10884131" y="8420870"/>
                  <a:ext cx="807785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DE704B7F-D6DD-4CC5-82A5-BE00B78B3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4131" y="8420870"/>
                  <a:ext cx="807785" cy="73866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B27939C-32D3-47D2-8D32-793E96D50D1E}"/>
                    </a:ext>
                  </a:extLst>
                </p:cNvPr>
                <p:cNvSpPr txBox="1"/>
                <p:nvPr/>
              </p:nvSpPr>
              <p:spPr>
                <a:xfrm>
                  <a:off x="14392286" y="8420870"/>
                  <a:ext cx="807785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B27939C-32D3-47D2-8D32-793E96D50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92286" y="8420870"/>
                  <a:ext cx="807785" cy="7386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テキスト ボックス 45">
                  <a:extLst>
                    <a:ext uri="{FF2B5EF4-FFF2-40B4-BE49-F238E27FC236}">
                      <a16:creationId xmlns:a16="http://schemas.microsoft.com/office/drawing/2014/main" id="{72F25CAA-94C3-4A4B-A909-C9B4A8E06350}"/>
                    </a:ext>
                  </a:extLst>
                </p:cNvPr>
                <p:cNvSpPr txBox="1"/>
                <p:nvPr/>
              </p:nvSpPr>
              <p:spPr>
                <a:xfrm>
                  <a:off x="11993259" y="7708769"/>
                  <a:ext cx="849463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46" name="テキスト ボックス 45">
                  <a:extLst>
                    <a:ext uri="{FF2B5EF4-FFF2-40B4-BE49-F238E27FC236}">
                      <a16:creationId xmlns:a16="http://schemas.microsoft.com/office/drawing/2014/main" id="{72F25CAA-94C3-4A4B-A909-C9B4A8E06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3259" y="7708769"/>
                  <a:ext cx="849463" cy="73866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6820D7E4-D63B-4B3F-9127-3DA43A3652C9}"/>
                    </a:ext>
                  </a:extLst>
                </p:cNvPr>
                <p:cNvSpPr txBox="1"/>
                <p:nvPr/>
              </p:nvSpPr>
              <p:spPr>
                <a:xfrm>
                  <a:off x="1845225" y="4555640"/>
                  <a:ext cx="897682" cy="1231106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kumimoji="1" lang="ja-JP" altLang="en-US" b="1" dirty="0"/>
                </a:p>
              </p:txBody>
            </p:sp>
          </mc:Choice>
          <mc:Fallback xmlns="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6820D7E4-D63B-4B3F-9127-3DA43A365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225" y="4555640"/>
                  <a:ext cx="897682" cy="123110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フリーフォーム: 図形 2">
              <a:extLst>
                <a:ext uri="{FF2B5EF4-FFF2-40B4-BE49-F238E27FC236}">
                  <a16:creationId xmlns:a16="http://schemas.microsoft.com/office/drawing/2014/main" id="{FC18C6AB-07F3-4DAC-A0F1-C52CD14011C7}"/>
                </a:ext>
              </a:extLst>
            </p:cNvPr>
            <p:cNvSpPr/>
            <p:nvPr/>
          </p:nvSpPr>
          <p:spPr>
            <a:xfrm>
              <a:off x="5540188" y="5289176"/>
              <a:ext cx="2402541" cy="4069977"/>
            </a:xfrm>
            <a:custGeom>
              <a:avLst/>
              <a:gdLst>
                <a:gd name="connsiteX0" fmla="*/ 0 w 2402541"/>
                <a:gd name="connsiteY0" fmla="*/ 0 h 4069977"/>
                <a:gd name="connsiteX1" fmla="*/ 17930 w 2402541"/>
                <a:gd name="connsiteY1" fmla="*/ 2707342 h 4069977"/>
                <a:gd name="connsiteX2" fmla="*/ 2402541 w 2402541"/>
                <a:gd name="connsiteY2" fmla="*/ 4069977 h 4069977"/>
                <a:gd name="connsiteX3" fmla="*/ 2384612 w 2402541"/>
                <a:gd name="connsiteY3" fmla="*/ 1326777 h 4069977"/>
                <a:gd name="connsiteX4" fmla="*/ 0 w 2402541"/>
                <a:gd name="connsiteY4" fmla="*/ 0 h 40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541" h="4069977">
                  <a:moveTo>
                    <a:pt x="0" y="0"/>
                  </a:moveTo>
                  <a:lnTo>
                    <a:pt x="17930" y="2707342"/>
                  </a:lnTo>
                  <a:lnTo>
                    <a:pt x="2402541" y="4069977"/>
                  </a:lnTo>
                  <a:lnTo>
                    <a:pt x="2384612" y="132677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DB989799-5FC6-404B-99A2-CDC103F53559}"/>
                </a:ext>
              </a:extLst>
            </p:cNvPr>
            <p:cNvSpPr/>
            <p:nvPr/>
          </p:nvSpPr>
          <p:spPr>
            <a:xfrm>
              <a:off x="9152253" y="5289176"/>
              <a:ext cx="2402541" cy="4069977"/>
            </a:xfrm>
            <a:custGeom>
              <a:avLst/>
              <a:gdLst>
                <a:gd name="connsiteX0" fmla="*/ 0 w 2402541"/>
                <a:gd name="connsiteY0" fmla="*/ 0 h 4069977"/>
                <a:gd name="connsiteX1" fmla="*/ 17930 w 2402541"/>
                <a:gd name="connsiteY1" fmla="*/ 2707342 h 4069977"/>
                <a:gd name="connsiteX2" fmla="*/ 2402541 w 2402541"/>
                <a:gd name="connsiteY2" fmla="*/ 4069977 h 4069977"/>
                <a:gd name="connsiteX3" fmla="*/ 2384612 w 2402541"/>
                <a:gd name="connsiteY3" fmla="*/ 1326777 h 4069977"/>
                <a:gd name="connsiteX4" fmla="*/ 0 w 2402541"/>
                <a:gd name="connsiteY4" fmla="*/ 0 h 40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541" h="4069977">
                  <a:moveTo>
                    <a:pt x="0" y="0"/>
                  </a:moveTo>
                  <a:lnTo>
                    <a:pt x="17930" y="2707342"/>
                  </a:lnTo>
                  <a:lnTo>
                    <a:pt x="2402541" y="4069977"/>
                  </a:lnTo>
                  <a:lnTo>
                    <a:pt x="2384612" y="132677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フリーフォーム: 図形 29">
              <a:extLst>
                <a:ext uri="{FF2B5EF4-FFF2-40B4-BE49-F238E27FC236}">
                  <a16:creationId xmlns:a16="http://schemas.microsoft.com/office/drawing/2014/main" id="{755A843A-FF1B-4399-9463-F0728B073116}"/>
                </a:ext>
              </a:extLst>
            </p:cNvPr>
            <p:cNvSpPr/>
            <p:nvPr/>
          </p:nvSpPr>
          <p:spPr>
            <a:xfrm>
              <a:off x="12683783" y="5289176"/>
              <a:ext cx="2402541" cy="4069977"/>
            </a:xfrm>
            <a:custGeom>
              <a:avLst/>
              <a:gdLst>
                <a:gd name="connsiteX0" fmla="*/ 0 w 2402541"/>
                <a:gd name="connsiteY0" fmla="*/ 0 h 4069977"/>
                <a:gd name="connsiteX1" fmla="*/ 17930 w 2402541"/>
                <a:gd name="connsiteY1" fmla="*/ 2707342 h 4069977"/>
                <a:gd name="connsiteX2" fmla="*/ 2402541 w 2402541"/>
                <a:gd name="connsiteY2" fmla="*/ 4069977 h 4069977"/>
                <a:gd name="connsiteX3" fmla="*/ 2384612 w 2402541"/>
                <a:gd name="connsiteY3" fmla="*/ 1326777 h 4069977"/>
                <a:gd name="connsiteX4" fmla="*/ 0 w 2402541"/>
                <a:gd name="connsiteY4" fmla="*/ 0 h 40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541" h="4069977">
                  <a:moveTo>
                    <a:pt x="0" y="0"/>
                  </a:moveTo>
                  <a:lnTo>
                    <a:pt x="17930" y="2707342"/>
                  </a:lnTo>
                  <a:lnTo>
                    <a:pt x="2402541" y="4069977"/>
                  </a:lnTo>
                  <a:lnTo>
                    <a:pt x="2384612" y="132677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610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3181482-CCD2-4B68-883A-7FA432BCC762}"/>
              </a:ext>
            </a:extLst>
          </p:cNvPr>
          <p:cNvGrpSpPr/>
          <p:nvPr/>
        </p:nvGrpSpPr>
        <p:grpSpPr>
          <a:xfrm>
            <a:off x="390153" y="2173602"/>
            <a:ext cx="16340902" cy="6985932"/>
            <a:chOff x="390153" y="2173602"/>
            <a:chExt cx="16340902" cy="6985932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7B6042D-94A8-4F43-8259-00766E61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153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881F690-AE6E-4628-AA2D-ADD06CEF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913" y="6954815"/>
              <a:ext cx="720000" cy="72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C10B008-5270-424C-A9BD-7145980B4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770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81DAAA7D-075F-4805-8C80-5152210AE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2658" y="6954815"/>
              <a:ext cx="720000" cy="72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1A2853A-78B5-45A1-806C-77F03E46D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762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539C884-5F3E-408C-9D8D-2382130E0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682" y="6954815"/>
              <a:ext cx="720000" cy="72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748E051B-D2C4-44BE-86E3-663C51087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2026" y="551481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43880AE4-C305-43D0-9C9C-F29CCFB9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058" y="2445167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60DF9D10-7B68-498C-9E38-E0BF89117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066" y="2408591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3E885488-77DC-45E7-8866-7E0D0341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7090" y="2377605"/>
              <a:ext cx="3600000" cy="360000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13FF117C-6AB0-475E-9C25-80163EE443BF}"/>
                    </a:ext>
                  </a:extLst>
                </p:cNvPr>
                <p:cNvSpPr txBox="1"/>
                <p:nvPr/>
              </p:nvSpPr>
              <p:spPr>
                <a:xfrm>
                  <a:off x="3676403" y="6713690"/>
                  <a:ext cx="1046760" cy="1231106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13FF117C-6AB0-475E-9C25-80163EE44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6403" y="6713690"/>
                  <a:ext cx="1046760" cy="123110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635985AB-FA2A-42C2-98CB-FBB8C0105F69}"/>
                    </a:ext>
                  </a:extLst>
                </p:cNvPr>
                <p:cNvSpPr txBox="1"/>
                <p:nvPr/>
              </p:nvSpPr>
              <p:spPr>
                <a:xfrm>
                  <a:off x="7875153" y="6641748"/>
                  <a:ext cx="864018" cy="101566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635985AB-FA2A-42C2-98CB-FBB8C0105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153" y="6641748"/>
                  <a:ext cx="864018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F44FCD22-85AF-4E16-B0BF-4B4702FE35DE}"/>
                    </a:ext>
                  </a:extLst>
                </p:cNvPr>
                <p:cNvSpPr txBox="1"/>
                <p:nvPr/>
              </p:nvSpPr>
              <p:spPr>
                <a:xfrm>
                  <a:off x="11434515" y="6623744"/>
                  <a:ext cx="864018" cy="101566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>
            <p:sp>
              <p:nvSpPr>
                <p:cNvPr id="34" name="テキスト ボックス 33">
                  <a:extLst>
                    <a:ext uri="{FF2B5EF4-FFF2-40B4-BE49-F238E27FC236}">
                      <a16:creationId xmlns:a16="http://schemas.microsoft.com/office/drawing/2014/main" id="{F44FCD22-85AF-4E16-B0BF-4B4702FE3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4515" y="6623744"/>
                  <a:ext cx="864018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91C661F0-EBC6-450C-99AE-55502CE9C8F7}"/>
                    </a:ext>
                  </a:extLst>
                </p:cNvPr>
                <p:cNvSpPr txBox="1"/>
                <p:nvPr/>
              </p:nvSpPr>
              <p:spPr>
                <a:xfrm>
                  <a:off x="15001415" y="6659152"/>
                  <a:ext cx="1729640" cy="1015663"/>
                </a:xfrm>
                <a:prstGeom prst="rect">
                  <a:avLst/>
                </a:prstGeom>
                <a:noFill/>
                <a:scene3d>
                  <a:camera prst="isometricOffAxis1Right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6600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91C661F0-EBC6-450C-99AE-55502CE9C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1415" y="6659152"/>
                  <a:ext cx="1729640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0DFF001-1286-4C0A-BEA3-FF3403538724}"/>
                    </a:ext>
                  </a:extLst>
                </p:cNvPr>
                <p:cNvSpPr txBox="1"/>
                <p:nvPr/>
              </p:nvSpPr>
              <p:spPr>
                <a:xfrm>
                  <a:off x="4801005" y="7639407"/>
                  <a:ext cx="835229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0DFF001-1286-4C0A-BEA3-FF3403538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005" y="7639407"/>
                  <a:ext cx="835229" cy="73866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A28E29A4-E368-4962-8D44-0A263C07DAF7}"/>
                    </a:ext>
                  </a:extLst>
                </p:cNvPr>
                <p:cNvSpPr txBox="1"/>
                <p:nvPr/>
              </p:nvSpPr>
              <p:spPr>
                <a:xfrm>
                  <a:off x="7163938" y="8384853"/>
                  <a:ext cx="793551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A28E29A4-E368-4962-8D44-0A263C07D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938" y="8384853"/>
                  <a:ext cx="793551" cy="7386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DED89D9C-8DB4-4DAB-B559-9303BCB1C25A}"/>
                    </a:ext>
                  </a:extLst>
                </p:cNvPr>
                <p:cNvSpPr txBox="1"/>
                <p:nvPr/>
              </p:nvSpPr>
              <p:spPr>
                <a:xfrm>
                  <a:off x="8443426" y="7682206"/>
                  <a:ext cx="849463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DED89D9C-8DB4-4DAB-B559-9303BCB1C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3426" y="7682206"/>
                  <a:ext cx="849463" cy="73866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DE704B7F-D6DD-4CC5-82A5-BE00B78B3F04}"/>
                    </a:ext>
                  </a:extLst>
                </p:cNvPr>
                <p:cNvSpPr txBox="1"/>
                <p:nvPr/>
              </p:nvSpPr>
              <p:spPr>
                <a:xfrm>
                  <a:off x="10884131" y="8420870"/>
                  <a:ext cx="807785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DE704B7F-D6DD-4CC5-82A5-BE00B78B3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4131" y="8420870"/>
                  <a:ext cx="807785" cy="73866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B27939C-32D3-47D2-8D32-793E96D50D1E}"/>
                    </a:ext>
                  </a:extLst>
                </p:cNvPr>
                <p:cNvSpPr txBox="1"/>
                <p:nvPr/>
              </p:nvSpPr>
              <p:spPr>
                <a:xfrm>
                  <a:off x="14392286" y="8420870"/>
                  <a:ext cx="807785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B27939C-32D3-47D2-8D32-793E96D50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92286" y="8420870"/>
                  <a:ext cx="807785" cy="73866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テキスト ボックス 45">
                  <a:extLst>
                    <a:ext uri="{FF2B5EF4-FFF2-40B4-BE49-F238E27FC236}">
                      <a16:creationId xmlns:a16="http://schemas.microsoft.com/office/drawing/2014/main" id="{72F25CAA-94C3-4A4B-A909-C9B4A8E06350}"/>
                    </a:ext>
                  </a:extLst>
                </p:cNvPr>
                <p:cNvSpPr txBox="1"/>
                <p:nvPr/>
              </p:nvSpPr>
              <p:spPr>
                <a:xfrm>
                  <a:off x="11993259" y="7708769"/>
                  <a:ext cx="849463" cy="738664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8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ja-JP" sz="4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46" name="テキスト ボックス 45">
                  <a:extLst>
                    <a:ext uri="{FF2B5EF4-FFF2-40B4-BE49-F238E27FC236}">
                      <a16:creationId xmlns:a16="http://schemas.microsoft.com/office/drawing/2014/main" id="{72F25CAA-94C3-4A4B-A909-C9B4A8E06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3259" y="7708769"/>
                  <a:ext cx="849463" cy="7386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6820D7E4-D63B-4B3F-9127-3DA43A3652C9}"/>
                    </a:ext>
                  </a:extLst>
                </p:cNvPr>
                <p:cNvSpPr txBox="1"/>
                <p:nvPr/>
              </p:nvSpPr>
              <p:spPr>
                <a:xfrm>
                  <a:off x="1845225" y="4555640"/>
                  <a:ext cx="897682" cy="1231106"/>
                </a:xfrm>
                <a:prstGeom prst="rect">
                  <a:avLst/>
                </a:prstGeom>
                <a:noFill/>
                <a:scene3d>
                  <a:camera prst="isometricLeftDown"/>
                  <a:lightRig rig="threePt" dir="t"/>
                </a:scene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8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kumimoji="1" lang="ja-JP" altLang="en-US" b="1" dirty="0"/>
                </a:p>
              </p:txBody>
            </p:sp>
          </mc:Choice>
          <mc:Fallback>
            <p:sp>
              <p:nvSpPr>
                <p:cNvPr id="47" name="テキスト ボックス 46">
                  <a:extLst>
                    <a:ext uri="{FF2B5EF4-FFF2-40B4-BE49-F238E27FC236}">
                      <a16:creationId xmlns:a16="http://schemas.microsoft.com/office/drawing/2014/main" id="{6820D7E4-D63B-4B3F-9127-3DA43A365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225" y="4555640"/>
                  <a:ext cx="897682" cy="123110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BBD658AD-FCED-4A16-8417-3DC930D3CF35}"/>
                </a:ext>
              </a:extLst>
            </p:cNvPr>
            <p:cNvSpPr/>
            <p:nvPr/>
          </p:nvSpPr>
          <p:spPr>
            <a:xfrm>
              <a:off x="5558019" y="2208050"/>
              <a:ext cx="2402541" cy="4069977"/>
            </a:xfrm>
            <a:custGeom>
              <a:avLst/>
              <a:gdLst>
                <a:gd name="connsiteX0" fmla="*/ 0 w 2402541"/>
                <a:gd name="connsiteY0" fmla="*/ 0 h 4069977"/>
                <a:gd name="connsiteX1" fmla="*/ 17930 w 2402541"/>
                <a:gd name="connsiteY1" fmla="*/ 2707342 h 4069977"/>
                <a:gd name="connsiteX2" fmla="*/ 2402541 w 2402541"/>
                <a:gd name="connsiteY2" fmla="*/ 4069977 h 4069977"/>
                <a:gd name="connsiteX3" fmla="*/ 2384612 w 2402541"/>
                <a:gd name="connsiteY3" fmla="*/ 1326777 h 4069977"/>
                <a:gd name="connsiteX4" fmla="*/ 0 w 2402541"/>
                <a:gd name="connsiteY4" fmla="*/ 0 h 40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541" h="4069977">
                  <a:moveTo>
                    <a:pt x="0" y="0"/>
                  </a:moveTo>
                  <a:lnTo>
                    <a:pt x="17930" y="2707342"/>
                  </a:lnTo>
                  <a:lnTo>
                    <a:pt x="2402541" y="4069977"/>
                  </a:lnTo>
                  <a:lnTo>
                    <a:pt x="2384612" y="132677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92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矢印: 上 36">
              <a:extLst>
                <a:ext uri="{FF2B5EF4-FFF2-40B4-BE49-F238E27FC236}">
                  <a16:creationId xmlns:a16="http://schemas.microsoft.com/office/drawing/2014/main" id="{B8CDB75C-1083-4CCF-BD52-1EFBD9B779F1}"/>
                </a:ext>
              </a:extLst>
            </p:cNvPr>
            <p:cNvSpPr/>
            <p:nvPr/>
          </p:nvSpPr>
          <p:spPr>
            <a:xfrm>
              <a:off x="6268931" y="5171193"/>
              <a:ext cx="822960" cy="100584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488B2F27-6E41-4595-AB6D-408CB7596424}"/>
                </a:ext>
              </a:extLst>
            </p:cNvPr>
            <p:cNvSpPr/>
            <p:nvPr/>
          </p:nvSpPr>
          <p:spPr>
            <a:xfrm>
              <a:off x="9157569" y="2208050"/>
              <a:ext cx="2402541" cy="4069977"/>
            </a:xfrm>
            <a:custGeom>
              <a:avLst/>
              <a:gdLst>
                <a:gd name="connsiteX0" fmla="*/ 0 w 2402541"/>
                <a:gd name="connsiteY0" fmla="*/ 0 h 4069977"/>
                <a:gd name="connsiteX1" fmla="*/ 17930 w 2402541"/>
                <a:gd name="connsiteY1" fmla="*/ 2707342 h 4069977"/>
                <a:gd name="connsiteX2" fmla="*/ 2402541 w 2402541"/>
                <a:gd name="connsiteY2" fmla="*/ 4069977 h 4069977"/>
                <a:gd name="connsiteX3" fmla="*/ 2384612 w 2402541"/>
                <a:gd name="connsiteY3" fmla="*/ 1326777 h 4069977"/>
                <a:gd name="connsiteX4" fmla="*/ 0 w 2402541"/>
                <a:gd name="connsiteY4" fmla="*/ 0 h 40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541" h="4069977">
                  <a:moveTo>
                    <a:pt x="0" y="0"/>
                  </a:moveTo>
                  <a:lnTo>
                    <a:pt x="17930" y="2707342"/>
                  </a:lnTo>
                  <a:lnTo>
                    <a:pt x="2402541" y="4069977"/>
                  </a:lnTo>
                  <a:lnTo>
                    <a:pt x="2384612" y="132677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92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5A993322-ADA0-4107-87A3-3BBF8200074C}"/>
                </a:ext>
              </a:extLst>
            </p:cNvPr>
            <p:cNvSpPr/>
            <p:nvPr/>
          </p:nvSpPr>
          <p:spPr>
            <a:xfrm>
              <a:off x="12689927" y="2173602"/>
              <a:ext cx="2402541" cy="4069977"/>
            </a:xfrm>
            <a:custGeom>
              <a:avLst/>
              <a:gdLst>
                <a:gd name="connsiteX0" fmla="*/ 0 w 2402541"/>
                <a:gd name="connsiteY0" fmla="*/ 0 h 4069977"/>
                <a:gd name="connsiteX1" fmla="*/ 17930 w 2402541"/>
                <a:gd name="connsiteY1" fmla="*/ 2707342 h 4069977"/>
                <a:gd name="connsiteX2" fmla="*/ 2402541 w 2402541"/>
                <a:gd name="connsiteY2" fmla="*/ 4069977 h 4069977"/>
                <a:gd name="connsiteX3" fmla="*/ 2384612 w 2402541"/>
                <a:gd name="connsiteY3" fmla="*/ 1326777 h 4069977"/>
                <a:gd name="connsiteX4" fmla="*/ 0 w 2402541"/>
                <a:gd name="connsiteY4" fmla="*/ 0 h 406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541" h="4069977">
                  <a:moveTo>
                    <a:pt x="0" y="0"/>
                  </a:moveTo>
                  <a:lnTo>
                    <a:pt x="17930" y="2707342"/>
                  </a:lnTo>
                  <a:lnTo>
                    <a:pt x="2402541" y="4069977"/>
                  </a:lnTo>
                  <a:lnTo>
                    <a:pt x="2384612" y="132677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92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矢印: 上 37">
              <a:extLst>
                <a:ext uri="{FF2B5EF4-FFF2-40B4-BE49-F238E27FC236}">
                  <a16:creationId xmlns:a16="http://schemas.microsoft.com/office/drawing/2014/main" id="{CB41CDE1-2277-4F70-AD88-F8E3D894B838}"/>
                </a:ext>
              </a:extLst>
            </p:cNvPr>
            <p:cNvSpPr/>
            <p:nvPr/>
          </p:nvSpPr>
          <p:spPr>
            <a:xfrm>
              <a:off x="9919586" y="5171193"/>
              <a:ext cx="822960" cy="100584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矢印: 上 38">
              <a:extLst>
                <a:ext uri="{FF2B5EF4-FFF2-40B4-BE49-F238E27FC236}">
                  <a16:creationId xmlns:a16="http://schemas.microsoft.com/office/drawing/2014/main" id="{BF5A90C8-FA82-4D95-923A-04CF191D3A47}"/>
                </a:ext>
              </a:extLst>
            </p:cNvPr>
            <p:cNvSpPr/>
            <p:nvPr/>
          </p:nvSpPr>
          <p:spPr>
            <a:xfrm>
              <a:off x="13519586" y="5171193"/>
              <a:ext cx="822960" cy="100584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1215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CAB29B9-5044-4684-8507-3DB2386CF908}"/>
              </a:ext>
            </a:extLst>
          </p:cNvPr>
          <p:cNvGrpSpPr/>
          <p:nvPr/>
        </p:nvGrpSpPr>
        <p:grpSpPr>
          <a:xfrm>
            <a:off x="-1273802" y="3497177"/>
            <a:ext cx="22223360" cy="6788236"/>
            <a:chOff x="-1290131" y="3497179"/>
            <a:chExt cx="22223360" cy="6788236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18B165C8-C206-4472-9713-B396BA3BDADB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53" y="3497179"/>
              <a:ext cx="5470358" cy="4251158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6A267CE-5E15-4F83-B856-CCF62B491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5614737"/>
              <a:ext cx="3737811" cy="467067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76B2E484-B704-4440-936B-F52700562CE0}"/>
                </a:ext>
              </a:extLst>
            </p:cNvPr>
            <p:cNvCxnSpPr>
              <a:cxnSpLocks/>
            </p:cNvCxnSpPr>
            <p:nvPr/>
          </p:nvCxnSpPr>
          <p:spPr>
            <a:xfrm>
              <a:off x="3737811" y="5614737"/>
              <a:ext cx="1716505" cy="13475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7A2A2FEA-872C-4DC4-9D83-1CD48FE376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1306" y="4267200"/>
              <a:ext cx="1716505" cy="13475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37FF86CB-4463-4A8A-A8EB-156E458D4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4331369"/>
              <a:ext cx="2021306" cy="595404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14CB0232-C005-47AE-8368-D1B4AAEFD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962274"/>
              <a:ext cx="5454316" cy="33231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7E55CE94-75C9-425D-A971-DC5D0CFD06D2}"/>
                </a:ext>
              </a:extLst>
            </p:cNvPr>
            <p:cNvCxnSpPr>
              <a:cxnSpLocks/>
            </p:cNvCxnSpPr>
            <p:nvPr/>
          </p:nvCxnSpPr>
          <p:spPr>
            <a:xfrm>
              <a:off x="7640052" y="5596677"/>
              <a:ext cx="762000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7C99D661-8158-4D65-9F6B-018A3EC7B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78" y="5596677"/>
              <a:ext cx="3737811" cy="467067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50BEC95-F3E9-407A-B022-B6F2E15314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78" y="4313309"/>
              <a:ext cx="2021306" cy="5954044"/>
            </a:xfrm>
            <a:prstGeom prst="straightConnector1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B024EE5A-316D-41C2-9850-E8E83C7C3F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78" y="6944214"/>
              <a:ext cx="5454316" cy="3323139"/>
            </a:xfrm>
            <a:prstGeom prst="straightConnector1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AAE98D4A-90C0-4BE5-B077-2AB6D3D091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74705" y="5596676"/>
              <a:ext cx="1403685" cy="80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BE38C6B5-14FC-4B4A-96DA-A98EB9103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8389" y="5604699"/>
              <a:ext cx="1403685" cy="80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49E901C1-4C7C-4184-B8DD-0E311562F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77" y="5604700"/>
              <a:ext cx="2334127" cy="46626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>
              <a:extLst>
                <a:ext uri="{FF2B5EF4-FFF2-40B4-BE49-F238E27FC236}">
                  <a16:creationId xmlns:a16="http://schemas.microsoft.com/office/drawing/2014/main" id="{F206652B-BEF8-49DC-98DA-11C236F97C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76" y="5620745"/>
              <a:ext cx="5141498" cy="46546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C61C8F78-612A-4ADD-AD96-A7EAEFEC8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8651" y="5614734"/>
              <a:ext cx="5141498" cy="4654631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フリーフォーム: 図形 72">
              <a:extLst>
                <a:ext uri="{FF2B5EF4-FFF2-40B4-BE49-F238E27FC236}">
                  <a16:creationId xmlns:a16="http://schemas.microsoft.com/office/drawing/2014/main" id="{DC37422C-24B3-43FF-99E0-6BEC3F21B57F}"/>
                </a:ext>
              </a:extLst>
            </p:cNvPr>
            <p:cNvSpPr/>
            <p:nvPr/>
          </p:nvSpPr>
          <p:spPr>
            <a:xfrm>
              <a:off x="17504229" y="4327071"/>
              <a:ext cx="3429000" cy="2628900"/>
            </a:xfrm>
            <a:custGeom>
              <a:avLst/>
              <a:gdLst>
                <a:gd name="connsiteX0" fmla="*/ 0 w 3429000"/>
                <a:gd name="connsiteY0" fmla="*/ 0 h 2628900"/>
                <a:gd name="connsiteX1" fmla="*/ 3118757 w 3429000"/>
                <a:gd name="connsiteY1" fmla="*/ 1289958 h 2628900"/>
                <a:gd name="connsiteX2" fmla="*/ 3429000 w 3429000"/>
                <a:gd name="connsiteY2" fmla="*/ 2628900 h 2628900"/>
                <a:gd name="connsiteX3" fmla="*/ 310242 w 3429000"/>
                <a:gd name="connsiteY3" fmla="*/ 1306286 h 2628900"/>
                <a:gd name="connsiteX4" fmla="*/ 0 w 3429000"/>
                <a:gd name="connsiteY4" fmla="*/ 0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0" h="2628900">
                  <a:moveTo>
                    <a:pt x="0" y="0"/>
                  </a:moveTo>
                  <a:lnTo>
                    <a:pt x="3118757" y="1289958"/>
                  </a:lnTo>
                  <a:lnTo>
                    <a:pt x="3429000" y="2628900"/>
                  </a:lnTo>
                  <a:lnTo>
                    <a:pt x="310242" y="1306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966DCEF2-1A3B-400F-9047-F54CE481DD63}"/>
                </a:ext>
              </a:extLst>
            </p:cNvPr>
            <p:cNvCxnSpPr>
              <a:stCxn id="73" idx="3"/>
            </p:cNvCxnSpPr>
            <p:nvPr/>
          </p:nvCxnSpPr>
          <p:spPr>
            <a:xfrm flipH="1">
              <a:off x="15488651" y="5633357"/>
              <a:ext cx="2325820" cy="462798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FDC459EE-A22E-482B-A177-4A6C86615A57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H="1">
              <a:off x="15527610" y="4327071"/>
              <a:ext cx="1976619" cy="59342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A0552282-75D4-4607-B957-971C960C77D4}"/>
                </a:ext>
              </a:extLst>
            </p:cNvPr>
            <p:cNvCxnSpPr>
              <a:endCxn id="73" idx="2"/>
            </p:cNvCxnSpPr>
            <p:nvPr/>
          </p:nvCxnSpPr>
          <p:spPr>
            <a:xfrm flipV="1">
              <a:off x="15527610" y="6955971"/>
              <a:ext cx="5405619" cy="33053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8940C6AB-2837-43B5-9A82-A0E96EF7B64B}"/>
                    </a:ext>
                  </a:extLst>
                </p:cNvPr>
                <p:cNvSpPr txBox="1"/>
                <p:nvPr/>
              </p:nvSpPr>
              <p:spPr>
                <a:xfrm>
                  <a:off x="2279965" y="6955971"/>
                  <a:ext cx="870302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5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5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5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b="1" dirty="0"/>
                </a:p>
              </p:txBody>
            </p:sp>
          </mc:Choice>
          <mc:Fallback xmlns="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8940C6AB-2837-43B5-9A82-A0E96EF7B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965" y="6955971"/>
                  <a:ext cx="870302" cy="830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テキスト ボックス 81">
                  <a:extLst>
                    <a:ext uri="{FF2B5EF4-FFF2-40B4-BE49-F238E27FC236}">
                      <a16:creationId xmlns:a16="http://schemas.microsoft.com/office/drawing/2014/main" id="{675668C1-82CB-47DC-B0BC-742DAEC4A04C}"/>
                    </a:ext>
                  </a:extLst>
                </p:cNvPr>
                <p:cNvSpPr txBox="1"/>
                <p:nvPr/>
              </p:nvSpPr>
              <p:spPr>
                <a:xfrm>
                  <a:off x="-1290131" y="5649701"/>
                  <a:ext cx="3945760" cy="670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b>
                        </m:sSub>
                        <m:r>
                          <a:rPr kumimoji="1" lang="en-US" altLang="ja-JP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テキスト ボックス 81">
                  <a:extLst>
                    <a:ext uri="{FF2B5EF4-FFF2-40B4-BE49-F238E27FC236}">
                      <a16:creationId xmlns:a16="http://schemas.microsoft.com/office/drawing/2014/main" id="{675668C1-82CB-47DC-B0BC-742DAEC4A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90131" y="5649701"/>
                  <a:ext cx="3945760" cy="6708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44F7A339-C6BD-4C6F-9B58-BC942B00CF66}"/>
                    </a:ext>
                  </a:extLst>
                </p:cNvPr>
                <p:cNvSpPr txBox="1"/>
                <p:nvPr/>
              </p:nvSpPr>
              <p:spPr>
                <a:xfrm>
                  <a:off x="2727158" y="8528628"/>
                  <a:ext cx="3945760" cy="670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kumimoji="1" lang="en-US" altLang="ja-JP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テキスト ボックス 82">
                  <a:extLst>
                    <a:ext uri="{FF2B5EF4-FFF2-40B4-BE49-F238E27FC236}">
                      <a16:creationId xmlns:a16="http://schemas.microsoft.com/office/drawing/2014/main" id="{44F7A339-C6BD-4C6F-9B58-BC942B00C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158" y="8528628"/>
                  <a:ext cx="3945760" cy="670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テキスト ボックス 83">
                  <a:extLst>
                    <a:ext uri="{FF2B5EF4-FFF2-40B4-BE49-F238E27FC236}">
                      <a16:creationId xmlns:a16="http://schemas.microsoft.com/office/drawing/2014/main" id="{1D721B38-206F-4D50-98AB-243236B9A12E}"/>
                    </a:ext>
                  </a:extLst>
                </p:cNvPr>
                <p:cNvSpPr txBox="1"/>
                <p:nvPr/>
              </p:nvSpPr>
              <p:spPr>
                <a:xfrm>
                  <a:off x="10257320" y="8015137"/>
                  <a:ext cx="3945760" cy="670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kumimoji="1" lang="en-US" altLang="ja-JP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テキスト ボックス 83">
                  <a:extLst>
                    <a:ext uri="{FF2B5EF4-FFF2-40B4-BE49-F238E27FC236}">
                      <a16:creationId xmlns:a16="http://schemas.microsoft.com/office/drawing/2014/main" id="{1D721B38-206F-4D50-98AB-243236B9A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7320" y="8015137"/>
                  <a:ext cx="3945760" cy="6708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テキスト ボックス 84">
                  <a:extLst>
                    <a:ext uri="{FF2B5EF4-FFF2-40B4-BE49-F238E27FC236}">
                      <a16:creationId xmlns:a16="http://schemas.microsoft.com/office/drawing/2014/main" id="{7416CCCD-0605-4039-80BE-57B60275591E}"/>
                    </a:ext>
                  </a:extLst>
                </p:cNvPr>
                <p:cNvSpPr txBox="1"/>
                <p:nvPr/>
              </p:nvSpPr>
              <p:spPr>
                <a:xfrm>
                  <a:off x="5931568" y="5667440"/>
                  <a:ext cx="3945760" cy="6708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3+</m:t>
                            </m:r>
                          </m:sub>
                        </m:sSub>
                        <m:r>
                          <a:rPr kumimoji="1" lang="en-US" altLang="ja-JP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ad>
                          <m:radPr>
                            <m:degHide m:val="on"/>
                            <m:ctrlP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ja-JP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ja-JP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テキスト ボックス 84">
                  <a:extLst>
                    <a:ext uri="{FF2B5EF4-FFF2-40B4-BE49-F238E27FC236}">
                      <a16:creationId xmlns:a16="http://schemas.microsoft.com/office/drawing/2014/main" id="{7416CCCD-0605-4039-80BE-57B6027559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568" y="5667440"/>
                  <a:ext cx="3945760" cy="6708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7622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0B45D48-BF5B-49E5-A1F4-C8C0B1C4BEAA}"/>
              </a:ext>
            </a:extLst>
          </p:cNvPr>
          <p:cNvGrpSpPr/>
          <p:nvPr/>
        </p:nvGrpSpPr>
        <p:grpSpPr>
          <a:xfrm>
            <a:off x="-2403126" y="2850846"/>
            <a:ext cx="23352684" cy="7434567"/>
            <a:chOff x="-2403126" y="2850846"/>
            <a:chExt cx="23352684" cy="7434567"/>
          </a:xfrm>
        </p:grpSpPr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1CAB29B9-5044-4684-8507-3DB2386CF908}"/>
                </a:ext>
              </a:extLst>
            </p:cNvPr>
            <p:cNvGrpSpPr/>
            <p:nvPr/>
          </p:nvGrpSpPr>
          <p:grpSpPr>
            <a:xfrm>
              <a:off x="-2403126" y="3497177"/>
              <a:ext cx="23352684" cy="6788236"/>
              <a:chOff x="-2419455" y="3497179"/>
              <a:chExt cx="23352684" cy="6788236"/>
            </a:xfrm>
          </p:grpSpPr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8B165C8-C206-4472-9713-B396BA3BD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653" y="3497179"/>
                <a:ext cx="5470358" cy="4251158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06A267CE-5E15-4F83-B856-CCF62B4917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0" y="5614737"/>
                <a:ext cx="3737811" cy="4670678"/>
              </a:xfrm>
              <a:prstGeom prst="straightConnector1">
                <a:avLst/>
              </a:prstGeom>
              <a:ln w="28575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37FF86CB-4463-4A8A-A8EB-156E458D4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0" y="4331369"/>
                <a:ext cx="2021306" cy="5954044"/>
              </a:xfrm>
              <a:prstGeom prst="straightConnector1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14CB0232-C005-47AE-8368-D1B4AAEFD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0" y="6962274"/>
                <a:ext cx="5454316" cy="3323139"/>
              </a:xfrm>
              <a:prstGeom prst="straightConnector1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7E55CE94-75C9-425D-A971-DC5D0CFD0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0052" y="5596677"/>
                <a:ext cx="7620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7C99D661-8158-4D65-9F6B-018A3EC7B0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0578" y="5596677"/>
                <a:ext cx="3737811" cy="4670678"/>
              </a:xfrm>
              <a:prstGeom prst="straightConnector1">
                <a:avLst/>
              </a:prstGeom>
              <a:ln w="28575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650BEC95-F3E9-407A-B022-B6F2E15314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0578" y="4313309"/>
                <a:ext cx="2021306" cy="5954044"/>
              </a:xfrm>
              <a:prstGeom prst="straightConnector1">
                <a:avLst/>
              </a:prstGeom>
              <a:ln w="57150">
                <a:solidFill>
                  <a:schemeClr val="tx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B024EE5A-316D-41C2-9850-E8E83C7C3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0578" y="6944214"/>
                <a:ext cx="5454316" cy="3323139"/>
              </a:xfrm>
              <a:prstGeom prst="straightConnector1">
                <a:avLst/>
              </a:prstGeom>
              <a:ln w="57150">
                <a:solidFill>
                  <a:schemeClr val="tx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57">
                <a:extLst>
                  <a:ext uri="{FF2B5EF4-FFF2-40B4-BE49-F238E27FC236}">
                    <a16:creationId xmlns:a16="http://schemas.microsoft.com/office/drawing/2014/main" id="{49E901C1-4C7C-4184-B8DD-0E311562FD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0577" y="5604700"/>
                <a:ext cx="2334127" cy="4662654"/>
              </a:xfrm>
              <a:prstGeom prst="straightConnector1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F206652B-BEF8-49DC-98DA-11C236F97C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40576" y="5620745"/>
                <a:ext cx="5141498" cy="4654631"/>
              </a:xfrm>
              <a:prstGeom prst="straightConnector1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矢印コネクタ 70">
                <a:extLst>
                  <a:ext uri="{FF2B5EF4-FFF2-40B4-BE49-F238E27FC236}">
                    <a16:creationId xmlns:a16="http://schemas.microsoft.com/office/drawing/2014/main" id="{C61C8F78-612A-4ADD-AD96-A7EAEFEC87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488651" y="5614734"/>
                <a:ext cx="5141498" cy="4654631"/>
              </a:xfrm>
              <a:prstGeom prst="straightConnector1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フリーフォーム: 図形 72">
                <a:extLst>
                  <a:ext uri="{FF2B5EF4-FFF2-40B4-BE49-F238E27FC236}">
                    <a16:creationId xmlns:a16="http://schemas.microsoft.com/office/drawing/2014/main" id="{DC37422C-24B3-43FF-99E0-6BEC3F21B57F}"/>
                  </a:ext>
                </a:extLst>
              </p:cNvPr>
              <p:cNvSpPr/>
              <p:nvPr/>
            </p:nvSpPr>
            <p:spPr>
              <a:xfrm>
                <a:off x="17504229" y="4327071"/>
                <a:ext cx="3429000" cy="2628900"/>
              </a:xfrm>
              <a:custGeom>
                <a:avLst/>
                <a:gdLst>
                  <a:gd name="connsiteX0" fmla="*/ 0 w 3429000"/>
                  <a:gd name="connsiteY0" fmla="*/ 0 h 2628900"/>
                  <a:gd name="connsiteX1" fmla="*/ 3118757 w 3429000"/>
                  <a:gd name="connsiteY1" fmla="*/ 1289958 h 2628900"/>
                  <a:gd name="connsiteX2" fmla="*/ 3429000 w 3429000"/>
                  <a:gd name="connsiteY2" fmla="*/ 2628900 h 2628900"/>
                  <a:gd name="connsiteX3" fmla="*/ 310242 w 3429000"/>
                  <a:gd name="connsiteY3" fmla="*/ 1306286 h 2628900"/>
                  <a:gd name="connsiteX4" fmla="*/ 0 w 3429000"/>
                  <a:gd name="connsiteY4" fmla="*/ 0 h 262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0" h="2628900">
                    <a:moveTo>
                      <a:pt x="0" y="0"/>
                    </a:moveTo>
                    <a:lnTo>
                      <a:pt x="3118757" y="1289958"/>
                    </a:lnTo>
                    <a:lnTo>
                      <a:pt x="3429000" y="2628900"/>
                    </a:lnTo>
                    <a:lnTo>
                      <a:pt x="310242" y="1306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966DCEF2-1A3B-400F-9047-F54CE481DD63}"/>
                  </a:ext>
                </a:extLst>
              </p:cNvPr>
              <p:cNvCxnSpPr>
                <a:stCxn id="73" idx="3"/>
              </p:cNvCxnSpPr>
              <p:nvPr/>
            </p:nvCxnSpPr>
            <p:spPr>
              <a:xfrm flipH="1">
                <a:off x="15488651" y="5633357"/>
                <a:ext cx="2325820" cy="4627985"/>
              </a:xfrm>
              <a:prstGeom prst="line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FDC459EE-A22E-482B-A177-4A6C86615A57}"/>
                  </a:ext>
                </a:extLst>
              </p:cNvPr>
              <p:cNvCxnSpPr>
                <a:cxnSpLocks/>
                <a:stCxn id="73" idx="0"/>
              </p:cNvCxnSpPr>
              <p:nvPr/>
            </p:nvCxnSpPr>
            <p:spPr>
              <a:xfrm flipH="1">
                <a:off x="15527610" y="4327071"/>
                <a:ext cx="1976619" cy="5934271"/>
              </a:xfrm>
              <a:prstGeom prst="line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A0552282-75D4-4607-B957-971C960C77D4}"/>
                  </a:ext>
                </a:extLst>
              </p:cNvPr>
              <p:cNvCxnSpPr>
                <a:endCxn id="73" idx="2"/>
              </p:cNvCxnSpPr>
              <p:nvPr/>
            </p:nvCxnSpPr>
            <p:spPr>
              <a:xfrm flipV="1">
                <a:off x="15527610" y="6955971"/>
                <a:ext cx="5405619" cy="3305371"/>
              </a:xfrm>
              <a:prstGeom prst="line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テキスト ボックス 80">
                    <a:extLst>
                      <a:ext uri="{FF2B5EF4-FFF2-40B4-BE49-F238E27FC236}">
                        <a16:creationId xmlns:a16="http://schemas.microsoft.com/office/drawing/2014/main" id="{8940C6AB-2837-43B5-9A82-A0E96EF7B64B}"/>
                      </a:ext>
                    </a:extLst>
                  </p:cNvPr>
                  <p:cNvSpPr txBox="1"/>
                  <p:nvPr/>
                </p:nvSpPr>
                <p:spPr>
                  <a:xfrm>
                    <a:off x="1614221" y="6540472"/>
                    <a:ext cx="870302" cy="8309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5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54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ja-JP" sz="54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b="1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テキスト ボックス 80">
                    <a:extLst>
                      <a:ext uri="{FF2B5EF4-FFF2-40B4-BE49-F238E27FC236}">
                        <a16:creationId xmlns:a16="http://schemas.microsoft.com/office/drawing/2014/main" id="{8940C6AB-2837-43B5-9A82-A0E96EF7B6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4221" y="6540472"/>
                    <a:ext cx="870302" cy="8309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テキスト ボックス 81">
                    <a:extLst>
                      <a:ext uri="{FF2B5EF4-FFF2-40B4-BE49-F238E27FC236}">
                        <a16:creationId xmlns:a16="http://schemas.microsoft.com/office/drawing/2014/main" id="{675668C1-82CB-47DC-B0BC-742DAEC4A04C}"/>
                      </a:ext>
                    </a:extLst>
                  </p:cNvPr>
                  <p:cNvSpPr txBox="1"/>
                  <p:nvPr/>
                </p:nvSpPr>
                <p:spPr>
                  <a:xfrm>
                    <a:off x="-2419455" y="5331995"/>
                    <a:ext cx="3924921" cy="670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</m:sub>
                          </m:sSub>
                          <m:r>
                            <a:rPr kumimoji="1" lang="en-US" altLang="ja-JP" sz="36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100" b="1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テキスト ボックス 81">
                    <a:extLst>
                      <a:ext uri="{FF2B5EF4-FFF2-40B4-BE49-F238E27FC236}">
                        <a16:creationId xmlns:a16="http://schemas.microsoft.com/office/drawing/2014/main" id="{675668C1-82CB-47DC-B0BC-742DAEC4A0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419455" y="5331995"/>
                    <a:ext cx="3924921" cy="6708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44F7A339-C6BD-4C6F-9B58-BC942B00CF66}"/>
                      </a:ext>
                    </a:extLst>
                  </p:cNvPr>
                  <p:cNvSpPr txBox="1"/>
                  <p:nvPr/>
                </p:nvSpPr>
                <p:spPr>
                  <a:xfrm>
                    <a:off x="2727158" y="8528628"/>
                    <a:ext cx="3931333" cy="670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kumimoji="1" lang="en-US" altLang="ja-JP" sz="36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100" b="1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テキスト ボックス 82">
                    <a:extLst>
                      <a:ext uri="{FF2B5EF4-FFF2-40B4-BE49-F238E27FC236}">
                        <a16:creationId xmlns:a16="http://schemas.microsoft.com/office/drawing/2014/main" id="{44F7A339-C6BD-4C6F-9B58-BC942B00CF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158" y="8528628"/>
                    <a:ext cx="3931333" cy="6708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テキスト ボックス 83">
                    <a:extLst>
                      <a:ext uri="{FF2B5EF4-FFF2-40B4-BE49-F238E27FC236}">
                        <a16:creationId xmlns:a16="http://schemas.microsoft.com/office/drawing/2014/main" id="{1D721B38-206F-4D50-98AB-243236B9A1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7320" y="8015137"/>
                    <a:ext cx="3931333" cy="670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kumimoji="1" lang="en-US" altLang="ja-JP" sz="36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6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100" b="1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テキスト ボックス 83">
                    <a:extLst>
                      <a:ext uri="{FF2B5EF4-FFF2-40B4-BE49-F238E27FC236}">
                        <a16:creationId xmlns:a16="http://schemas.microsoft.com/office/drawing/2014/main" id="{1D721B38-206F-4D50-98AB-243236B9A1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7320" y="8015137"/>
                    <a:ext cx="3931333" cy="6708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テキスト ボックス 84">
                    <a:extLst>
                      <a:ext uri="{FF2B5EF4-FFF2-40B4-BE49-F238E27FC236}">
                        <a16:creationId xmlns:a16="http://schemas.microsoft.com/office/drawing/2014/main" id="{7416CCCD-0605-4039-80BE-57B60275591E}"/>
                      </a:ext>
                    </a:extLst>
                  </p:cNvPr>
                  <p:cNvSpPr txBox="1"/>
                  <p:nvPr/>
                </p:nvSpPr>
                <p:spPr>
                  <a:xfrm>
                    <a:off x="5931568" y="5667440"/>
                    <a:ext cx="3924921" cy="6708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3+</m:t>
                              </m:r>
                            </m:sub>
                          </m:sSub>
                          <m:r>
                            <a:rPr kumimoji="1" lang="en-US" altLang="ja-JP" sz="36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36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1" lang="en-US" altLang="ja-JP" sz="3600" b="0" i="1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ja-JP" sz="36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100" b="1" dirty="0">
                      <a:solidFill>
                        <a:schemeClr val="bg2">
                          <a:lumMod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テキスト ボックス 84">
                    <a:extLst>
                      <a:ext uri="{FF2B5EF4-FFF2-40B4-BE49-F238E27FC236}">
                        <a16:creationId xmlns:a16="http://schemas.microsoft.com/office/drawing/2014/main" id="{7416CCCD-0605-4039-80BE-57B6027559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1568" y="5667440"/>
                    <a:ext cx="3924921" cy="67088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403660B3-3D1A-41EF-9771-AF22CB60EE9B}"/>
                </a:ext>
              </a:extLst>
            </p:cNvPr>
            <p:cNvSpPr txBox="1"/>
            <p:nvPr/>
          </p:nvSpPr>
          <p:spPr>
            <a:xfrm>
              <a:off x="-222118" y="2850846"/>
              <a:ext cx="22797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solidFill>
                    <a:schemeClr val="bg2">
                      <a:lumMod val="10000"/>
                    </a:schemeClr>
                  </a:solidFill>
                </a:rPr>
                <a:t>第</a:t>
              </a:r>
              <a:r>
                <a:rPr kumimoji="1" lang="en-US" altLang="ja-JP" sz="3600" dirty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  <a:r>
                <a:rPr kumimoji="1" lang="ja-JP" altLang="en-US" sz="3600" dirty="0">
                  <a:solidFill>
                    <a:schemeClr val="bg2">
                      <a:lumMod val="10000"/>
                    </a:schemeClr>
                  </a:solidFill>
                </a:rPr>
                <a:t>固有軸</a:t>
              </a: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8814459-FAE1-42A6-BEE7-67AE5C100405}"/>
                </a:ext>
              </a:extLst>
            </p:cNvPr>
            <p:cNvSpPr txBox="1"/>
            <p:nvPr/>
          </p:nvSpPr>
          <p:spPr>
            <a:xfrm>
              <a:off x="13564984" y="5579464"/>
              <a:ext cx="22797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solidFill>
                    <a:schemeClr val="bg2">
                      <a:lumMod val="10000"/>
                    </a:schemeClr>
                  </a:solidFill>
                </a:rPr>
                <a:t>第</a:t>
              </a:r>
              <a:r>
                <a:rPr kumimoji="1" lang="en-US" altLang="ja-JP" sz="3600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r>
                <a:rPr kumimoji="1" lang="ja-JP" altLang="en-US" sz="3600" dirty="0">
                  <a:solidFill>
                    <a:schemeClr val="bg2">
                      <a:lumMod val="10000"/>
                    </a:schemeClr>
                  </a:solidFill>
                </a:rPr>
                <a:t>固有軸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390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B797DD77-8039-4648-B9A0-614DBF5AAB0C}"/>
              </a:ext>
            </a:extLst>
          </p:cNvPr>
          <p:cNvGrpSpPr/>
          <p:nvPr/>
        </p:nvGrpSpPr>
        <p:grpSpPr>
          <a:xfrm>
            <a:off x="2271951" y="2251223"/>
            <a:ext cx="8184595" cy="8590650"/>
            <a:chOff x="2271951" y="2251223"/>
            <a:chExt cx="8184595" cy="8590650"/>
          </a:xfrm>
        </p:grpSpPr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4090B90D-9864-4E9C-B935-20D70AA86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546" y="2251223"/>
              <a:ext cx="0" cy="720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340C72B-D1BE-482E-AEE5-955DA69C8B3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856546" y="5851223"/>
              <a:ext cx="0" cy="720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8BF4B46B-A3DD-49F3-A3AB-65CD96773912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5216646" y="4719125"/>
              <a:ext cx="0" cy="554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9E40E56-2950-4182-A5FF-03E4966BF6F0}"/>
                </a:ext>
              </a:extLst>
            </p:cNvPr>
            <p:cNvGrpSpPr/>
            <p:nvPr/>
          </p:nvGrpSpPr>
          <p:grpSpPr>
            <a:xfrm>
              <a:off x="2271951" y="3641873"/>
              <a:ext cx="7200000" cy="7200000"/>
              <a:chOff x="8458200" y="1317876"/>
              <a:chExt cx="7200000" cy="7200000"/>
            </a:xfrm>
            <a:scene3d>
              <a:camera prst="orthographicFront">
                <a:rot lat="20400000" lon="2400000" rev="18600000"/>
              </a:camera>
              <a:lightRig rig="threePt" dir="t"/>
            </a:scene3d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05EA2FA0-CBD2-420C-B1EC-AFEA0D03A9B0}"/>
                  </a:ext>
                </a:extLst>
              </p:cNvPr>
              <p:cNvSpPr/>
              <p:nvPr/>
            </p:nvSpPr>
            <p:spPr>
              <a:xfrm>
                <a:off x="8458200" y="1317876"/>
                <a:ext cx="7200000" cy="720000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97530CA2-4A8F-4A09-8C63-D96C5134550D}"/>
                  </a:ext>
                </a:extLst>
              </p:cNvPr>
              <p:cNvCxnSpPr>
                <a:stCxn id="10" idx="2"/>
                <a:endCxn id="10" idx="1"/>
              </p:cNvCxnSpPr>
              <p:nvPr/>
            </p:nvCxnSpPr>
            <p:spPr>
              <a:xfrm flipH="1" flipV="1">
                <a:off x="8458200" y="4917876"/>
                <a:ext cx="3600000" cy="360000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52F6BE3A-49A7-4F63-B308-12A15634EC03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 flipV="1">
                <a:off x="12134400" y="4917876"/>
                <a:ext cx="3523800" cy="360000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7711DFA1-967C-4B0D-8C3F-57D3AC8A8C52}"/>
              </a:ext>
            </a:extLst>
          </p:cNvPr>
          <p:cNvGrpSpPr/>
          <p:nvPr/>
        </p:nvGrpSpPr>
        <p:grpSpPr>
          <a:xfrm>
            <a:off x="10921251" y="2251223"/>
            <a:ext cx="9405297" cy="7933647"/>
            <a:chOff x="10921251" y="2251223"/>
            <a:chExt cx="9405297" cy="7933647"/>
          </a:xfrm>
        </p:grpSpPr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F5B5D181-0DBC-4180-BA3C-456ADB238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26548" y="2251223"/>
              <a:ext cx="0" cy="720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39FF838D-F982-4D13-8929-0980DC5A480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6726548" y="5851223"/>
              <a:ext cx="0" cy="720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E916E5D4-AB61-4A05-9695-79EDCFA16111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15086648" y="4719125"/>
              <a:ext cx="0" cy="554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42C62CB-C101-46EB-9BE3-696B162C2DB0}"/>
                </a:ext>
              </a:extLst>
            </p:cNvPr>
            <p:cNvGrpSpPr/>
            <p:nvPr/>
          </p:nvGrpSpPr>
          <p:grpSpPr>
            <a:xfrm>
              <a:off x="10921251" y="6584875"/>
              <a:ext cx="7200000" cy="3599995"/>
              <a:chOff x="12416049" y="4051225"/>
              <a:chExt cx="7200000" cy="3599995"/>
            </a:xfrm>
            <a:scene3d>
              <a:camera prst="orthographicFront">
                <a:rot lat="20400000" lon="2400000" rev="18600000"/>
              </a:camera>
              <a:lightRig rig="threePt" dir="t"/>
            </a:scene3d>
          </p:grpSpPr>
          <p:sp>
            <p:nvSpPr>
              <p:cNvPr id="26" name="二等辺三角形 25">
                <a:extLst>
                  <a:ext uri="{FF2B5EF4-FFF2-40B4-BE49-F238E27FC236}">
                    <a16:creationId xmlns:a16="http://schemas.microsoft.com/office/drawing/2014/main" id="{A8B186FB-B0E6-4A13-939E-AE2E3C1C9958}"/>
                  </a:ext>
                </a:extLst>
              </p:cNvPr>
              <p:cNvSpPr/>
              <p:nvPr/>
            </p:nvSpPr>
            <p:spPr>
              <a:xfrm flipV="1">
                <a:off x="12416049" y="4051225"/>
                <a:ext cx="7200000" cy="3599995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131662A7-CFF4-4DB0-9616-8C64B12AD2C3}"/>
                  </a:ext>
                </a:extLst>
              </p:cNvPr>
              <p:cNvCxnSpPr>
                <a:cxnSpLocks/>
                <a:stCxn id="26" idx="0"/>
                <a:endCxn id="26" idx="2"/>
              </p:cNvCxnSpPr>
              <p:nvPr/>
            </p:nvCxnSpPr>
            <p:spPr>
              <a:xfrm flipH="1" flipV="1">
                <a:off x="12416049" y="4051225"/>
                <a:ext cx="3600000" cy="359999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8147A00C-CE3A-4ED7-AE80-3CD27F1DAAAF}"/>
                  </a:ext>
                </a:extLst>
              </p:cNvPr>
              <p:cNvCxnSpPr>
                <a:cxnSpLocks/>
                <a:stCxn id="26" idx="0"/>
                <a:endCxn id="26" idx="4"/>
              </p:cNvCxnSpPr>
              <p:nvPr/>
            </p:nvCxnSpPr>
            <p:spPr>
              <a:xfrm flipV="1">
                <a:off x="16016049" y="4051225"/>
                <a:ext cx="3600000" cy="359999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906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A9D9F21-C68F-4B51-A8BF-BB87790C5A84}"/>
              </a:ext>
            </a:extLst>
          </p:cNvPr>
          <p:cNvGrpSpPr/>
          <p:nvPr/>
        </p:nvGrpSpPr>
        <p:grpSpPr>
          <a:xfrm>
            <a:off x="252360" y="493747"/>
            <a:ext cx="13985886" cy="13350534"/>
            <a:chOff x="252360" y="493747"/>
            <a:chExt cx="13985886" cy="13350534"/>
          </a:xfrm>
        </p:grpSpPr>
        <p:pic>
          <p:nvPicPr>
            <p:cNvPr id="6" name="図 5" descr="帽子をかぶった女性の白黒写真&#10;&#10;自動的に生成された説明">
              <a:extLst>
                <a:ext uri="{FF2B5EF4-FFF2-40B4-BE49-F238E27FC236}">
                  <a16:creationId xmlns:a16="http://schemas.microsoft.com/office/drawing/2014/main" id="{C14CFB33-C2DC-453F-924F-9D825F3D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360" y="493747"/>
              <a:ext cx="13984458" cy="6480000"/>
            </a:xfrm>
            <a:prstGeom prst="rect">
              <a:avLst/>
            </a:prstGeom>
          </p:spPr>
        </p:pic>
        <p:pic>
          <p:nvPicPr>
            <p:cNvPr id="8" name="図 7" descr="建物, 写真, ホワイト, 床 が含まれている画像&#10;&#10;自動的に生成された説明">
              <a:extLst>
                <a:ext uri="{FF2B5EF4-FFF2-40B4-BE49-F238E27FC236}">
                  <a16:creationId xmlns:a16="http://schemas.microsoft.com/office/drawing/2014/main" id="{66FB8211-7F4E-41A3-8B07-3616AEEE3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360" y="7365805"/>
              <a:ext cx="13985886" cy="6478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533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Power Spectrum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C7C6D-0F52-4FBA-8358-35C6083C2133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+mn-cs"/>
            </a:endParaRP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C6D70C7B-FAF0-40CC-8118-A324A91A8B01}"/>
              </a:ext>
            </a:extLst>
          </p:cNvPr>
          <p:cNvSpPr/>
          <p:nvPr/>
        </p:nvSpPr>
        <p:spPr>
          <a:xfrm>
            <a:off x="548640" y="2674620"/>
            <a:ext cx="5943600" cy="6240780"/>
          </a:xfrm>
          <a:prstGeom prst="wedgeRectCallout">
            <a:avLst>
              <a:gd name="adj1" fmla="val 65706"/>
              <a:gd name="adj2" fmla="val 2733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>
          <a:xfrm>
            <a:off x="7395303" y="6387050"/>
            <a:ext cx="10128666" cy="2989178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/>
              <a:t>the distribution of power into frequency components composing that signal</a:t>
            </a:r>
          </a:p>
          <a:p>
            <a:r>
              <a:rPr lang="en-US" altLang="ja-JP" dirty="0"/>
              <a:t>Power spectra of shifted image is the same as ones of the original</a:t>
            </a:r>
          </a:p>
          <a:p>
            <a:r>
              <a:rPr lang="en-US" altLang="ja-JP" dirty="0"/>
              <a:t>Shift trait in the Signal</a:t>
            </a:r>
            <a:r>
              <a:rPr lang="ja-JP" altLang="en-US" dirty="0"/>
              <a:t>≒</a:t>
            </a:r>
            <a:r>
              <a:rPr lang="en-US" altLang="ja-JP" dirty="0"/>
              <a:t>Shift trait in the Sparse map</a:t>
            </a:r>
          </a:p>
          <a:p>
            <a:r>
              <a:rPr lang="en-US" altLang="ja-JP" dirty="0"/>
              <a:t>Power Spectra of the sparse map </a:t>
            </a:r>
            <a:r>
              <a:rPr lang="ja-JP" altLang="en-US" dirty="0"/>
              <a:t>→ </a:t>
            </a:r>
            <a:r>
              <a:rPr lang="en-US" altLang="ja-JP" dirty="0"/>
              <a:t>shift-robust feature</a:t>
            </a:r>
            <a:r>
              <a:rPr lang="ja-JP" altLang="en-US" dirty="0"/>
              <a:t>？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C7F056D-B564-430D-9BCF-2AF14B3F0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9" y="3015227"/>
            <a:ext cx="5414841" cy="25090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21CEF3D-AFED-4FD5-AAD5-9FA1C5448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8" y="5965736"/>
            <a:ext cx="5414842" cy="250823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30CF29-A82D-4DA8-A6FB-B118E8485C3B}"/>
              </a:ext>
            </a:extLst>
          </p:cNvPr>
          <p:cNvSpPr txBox="1"/>
          <p:nvPr/>
        </p:nvSpPr>
        <p:spPr>
          <a:xfrm>
            <a:off x="8622202" y="9552399"/>
            <a:ext cx="8214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strike="sngStrike" dirty="0"/>
              <a:t>パワースペクトル：</a:t>
            </a:r>
            <a:r>
              <a:rPr kumimoji="1" lang="en-US" altLang="ja-JP" sz="2800" strike="sngStrike" dirty="0"/>
              <a:t>FFT</a:t>
            </a:r>
            <a:r>
              <a:rPr kumimoji="1" lang="ja-JP" altLang="en-US" sz="2800" strike="sngStrike" dirty="0"/>
              <a:t>→各要素でエルミート内積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9C3B5E1-EC31-49C7-B0D0-2CBBEF8FA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45" y="115855"/>
            <a:ext cx="10787555" cy="5187207"/>
          </a:xfrm>
          <a:prstGeom prst="rect">
            <a:avLst/>
          </a:prstGeom>
        </p:spPr>
      </p:pic>
      <p:cxnSp>
        <p:nvCxnSpPr>
          <p:cNvPr id="13" name="コネクタ: 曲線 12">
            <a:extLst>
              <a:ext uri="{FF2B5EF4-FFF2-40B4-BE49-F238E27FC236}">
                <a16:creationId xmlns:a16="http://schemas.microsoft.com/office/drawing/2014/main" id="{7BA88465-3C57-4135-A063-67CE9C84EE84}"/>
              </a:ext>
            </a:extLst>
          </p:cNvPr>
          <p:cNvCxnSpPr>
            <a:cxnSpLocks/>
          </p:cNvCxnSpPr>
          <p:nvPr/>
        </p:nvCxnSpPr>
        <p:spPr>
          <a:xfrm>
            <a:off x="5566611" y="1058779"/>
            <a:ext cx="4379494" cy="752660"/>
          </a:xfrm>
          <a:prstGeom prst="curvedConnector3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91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715FAAB-FD04-4286-A88D-95BEC84C2610}"/>
              </a:ext>
            </a:extLst>
          </p:cNvPr>
          <p:cNvSpPr txBox="1"/>
          <p:nvPr/>
        </p:nvSpPr>
        <p:spPr>
          <a:xfrm>
            <a:off x="430135" y="818648"/>
            <a:ext cx="17427720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8800" dirty="0">
                <a:solidFill>
                  <a:schemeClr val="bg1"/>
                </a:solidFill>
              </a:rPr>
              <a:t>Convolutional Dictionary Learning 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1399BC-3724-42CD-8372-6462AD320F71}"/>
              </a:ext>
            </a:extLst>
          </p:cNvPr>
          <p:cNvSpPr txBox="1"/>
          <p:nvPr/>
        </p:nvSpPr>
        <p:spPr>
          <a:xfrm>
            <a:off x="4994910" y="4419431"/>
            <a:ext cx="829816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8800" dirty="0">
                <a:solidFill>
                  <a:schemeClr val="bg1"/>
                </a:solidFill>
              </a:rPr>
              <a:t>Power Spectrum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727A9D4-68F3-4710-BCA6-6DC2C895A4CE}"/>
              </a:ext>
            </a:extLst>
          </p:cNvPr>
          <p:cNvSpPr txBox="1"/>
          <p:nvPr/>
        </p:nvSpPr>
        <p:spPr>
          <a:xfrm>
            <a:off x="503968" y="7774186"/>
            <a:ext cx="17280051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8800" dirty="0">
                <a:solidFill>
                  <a:srgbClr val="FFFF00"/>
                </a:solidFill>
              </a:rPr>
              <a:t>Cone Restricted Subspace Method</a:t>
            </a:r>
            <a:endParaRPr kumimoji="1" lang="ja-JP" altLang="en-US" sz="3200" dirty="0">
              <a:solidFill>
                <a:srgbClr val="FFFF00"/>
              </a:solidFill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2B8FA825-DB40-4849-9627-442011304941}"/>
              </a:ext>
            </a:extLst>
          </p:cNvPr>
          <p:cNvSpPr/>
          <p:nvPr/>
        </p:nvSpPr>
        <p:spPr>
          <a:xfrm>
            <a:off x="8243995" y="2742445"/>
            <a:ext cx="1800000" cy="1800000"/>
          </a:xfrm>
          <a:prstGeom prst="mathMultiply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乗算記号 10">
            <a:extLst>
              <a:ext uri="{FF2B5EF4-FFF2-40B4-BE49-F238E27FC236}">
                <a16:creationId xmlns:a16="http://schemas.microsoft.com/office/drawing/2014/main" id="{A0C6CBD8-55CA-4F3E-85A6-BDE206F2DC90}"/>
              </a:ext>
            </a:extLst>
          </p:cNvPr>
          <p:cNvSpPr/>
          <p:nvPr/>
        </p:nvSpPr>
        <p:spPr>
          <a:xfrm>
            <a:off x="8243995" y="5742967"/>
            <a:ext cx="1800000" cy="1800000"/>
          </a:xfrm>
          <a:prstGeom prst="mathMultiply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07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Cone Restricted Subspace Method (CRSM)[3]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C7C6D-0F52-4FBA-8358-35C6083C2133}" type="slidenum">
              <a:rPr kumimoji="1" lang="ja-JP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+mn-cs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>
          <a:xfrm>
            <a:off x="268941" y="5933766"/>
            <a:ext cx="10845140" cy="3880243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Power spectrum is a nonnegative value</a:t>
            </a:r>
          </a:p>
          <a:p>
            <a:r>
              <a:rPr lang="en-US" altLang="ja-JP" dirty="0"/>
              <a:t>Suppose that nonnegative features form a cone shape</a:t>
            </a:r>
          </a:p>
          <a:p>
            <a:r>
              <a:rPr lang="en-US" altLang="ja-JP" dirty="0"/>
              <a:t>Add above assumption as constrain to Subspace method</a:t>
            </a:r>
          </a:p>
          <a:p>
            <a:r>
              <a:rPr lang="en-US" altLang="ja-JP" dirty="0"/>
              <a:t>Achieve higher performance than Subspace method</a:t>
            </a:r>
          </a:p>
          <a:p>
            <a:r>
              <a:rPr lang="en-US" altLang="ja-JP" dirty="0">
                <a:highlight>
                  <a:srgbClr val="FFFF00"/>
                </a:highlight>
              </a:rPr>
              <a:t>Does not need re-train like Neural Networks when the number of classes changes 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8030984F-71B0-4E32-8DBB-D981141AD2C0}"/>
              </a:ext>
            </a:extLst>
          </p:cNvPr>
          <p:cNvGrpSpPr/>
          <p:nvPr/>
        </p:nvGrpSpPr>
        <p:grpSpPr>
          <a:xfrm>
            <a:off x="268941" y="1819495"/>
            <a:ext cx="9433570" cy="3266059"/>
            <a:chOff x="-699247" y="6321143"/>
            <a:chExt cx="9433570" cy="3266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F9DAEE19-F5BF-476C-A4B7-E94B0E723FBA}"/>
                    </a:ext>
                  </a:extLst>
                </p:cNvPr>
                <p:cNvSpPr txBox="1"/>
                <p:nvPr/>
              </p:nvSpPr>
              <p:spPr>
                <a:xfrm>
                  <a:off x="170447" y="7070855"/>
                  <a:ext cx="6708183" cy="18004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kumimoji="1" lang="en-US" altLang="ja-JP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ja-JP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ja-JP" sz="4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1" i="1" smtClean="0">
                                <a:latin typeface="Cambria Math" panose="02040503050406030204" pitchFamily="18" charset="0"/>
                              </a:rPr>
                              <m:t>𝝃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ja-JP" sz="4000" b="0" i="1" smtClean="0">
                            <a:latin typeface="Cambria Math" panose="02040503050406030204" pitchFamily="18" charset="0"/>
                          </a:rPr>
                          <m:t>≥0}</m:t>
                        </m:r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F9DAEE19-F5BF-476C-A4B7-E94B0E72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447" y="7070855"/>
                  <a:ext cx="6708183" cy="18004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吹き出し: 角を丸めた四角形 5">
              <a:extLst>
                <a:ext uri="{FF2B5EF4-FFF2-40B4-BE49-F238E27FC236}">
                  <a16:creationId xmlns:a16="http://schemas.microsoft.com/office/drawing/2014/main" id="{8B9EBC62-2DA7-4F72-A890-E5FFDAA231BB}"/>
                </a:ext>
              </a:extLst>
            </p:cNvPr>
            <p:cNvSpPr/>
            <p:nvPr/>
          </p:nvSpPr>
          <p:spPr>
            <a:xfrm>
              <a:off x="3363179" y="6321143"/>
              <a:ext cx="3024749" cy="715918"/>
            </a:xfrm>
            <a:prstGeom prst="wedgeRoundRectCallout">
              <a:avLst>
                <a:gd name="adj1" fmla="val -12735"/>
                <a:gd name="adj2" fmla="val 135127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chemeClr val="tx1"/>
                  </a:solidFill>
                </a:rPr>
                <a:t>Basis vector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吹き出し: 角を丸めた四角形 8">
              <a:extLst>
                <a:ext uri="{FF2B5EF4-FFF2-40B4-BE49-F238E27FC236}">
                  <a16:creationId xmlns:a16="http://schemas.microsoft.com/office/drawing/2014/main" id="{C7E66656-D951-4307-8EB9-666A434859C5}"/>
                </a:ext>
              </a:extLst>
            </p:cNvPr>
            <p:cNvSpPr/>
            <p:nvPr/>
          </p:nvSpPr>
          <p:spPr>
            <a:xfrm>
              <a:off x="4527175" y="8871284"/>
              <a:ext cx="4207148" cy="715918"/>
            </a:xfrm>
            <a:prstGeom prst="wedgeRoundRectCallout">
              <a:avLst>
                <a:gd name="adj1" fmla="val -27448"/>
                <a:gd name="adj2" fmla="val -122824"/>
                <a:gd name="adj3" fmla="val 1666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>
                  <a:solidFill>
                    <a:schemeClr val="tx1"/>
                  </a:solidFill>
                </a:rPr>
                <a:t>Nonnegativity Const.</a:t>
              </a:r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吹き出し: 角を丸めた四角形 10">
                  <a:extLst>
                    <a:ext uri="{FF2B5EF4-FFF2-40B4-BE49-F238E27FC236}">
                      <a16:creationId xmlns:a16="http://schemas.microsoft.com/office/drawing/2014/main" id="{CEDCEB8A-B79E-4F9B-8789-2B688E6A129C}"/>
                    </a:ext>
                  </a:extLst>
                </p:cNvPr>
                <p:cNvSpPr/>
                <p:nvPr/>
              </p:nvSpPr>
              <p:spPr>
                <a:xfrm>
                  <a:off x="-699247" y="8871284"/>
                  <a:ext cx="5011270" cy="715918"/>
                </a:xfrm>
                <a:prstGeom prst="wedgeRoundRectCallout">
                  <a:avLst>
                    <a:gd name="adj1" fmla="val -26465"/>
                    <a:gd name="adj2" fmla="val -125330"/>
                    <a:gd name="adj3" fmla="val 16667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3200" dirty="0">
                      <a:solidFill>
                        <a:schemeClr val="tx1"/>
                      </a:solidFill>
                    </a:rPr>
                    <a:t>Cone spanned by </a:t>
                  </a:r>
                  <a14:m>
                    <m:oMath xmlns:m="http://schemas.openxmlformats.org/officeDocument/2006/math"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en-US" altLang="ja-JP" sz="3200" dirty="0">
                      <a:solidFill>
                        <a:schemeClr val="tx1"/>
                      </a:solidFill>
                    </a:rPr>
                    <a:t>class</a:t>
                  </a:r>
                  <a:endParaRPr kumimoji="1" lang="ja-JP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吹き出し: 角を丸めた四角形 10">
                  <a:extLst>
                    <a:ext uri="{FF2B5EF4-FFF2-40B4-BE49-F238E27FC236}">
                      <a16:creationId xmlns:a16="http://schemas.microsoft.com/office/drawing/2014/main" id="{CEDCEB8A-B79E-4F9B-8789-2B688E6A1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99247" y="8871284"/>
                  <a:ext cx="5011270" cy="715918"/>
                </a:xfrm>
                <a:prstGeom prst="wedgeRoundRectCallout">
                  <a:avLst>
                    <a:gd name="adj1" fmla="val -26465"/>
                    <a:gd name="adj2" fmla="val -125330"/>
                    <a:gd name="adj3" fmla="val 16667"/>
                  </a:avLst>
                </a:prstGeom>
                <a:blipFill>
                  <a:blip r:embed="rId3"/>
                  <a:stretch>
                    <a:fillRect b="-1068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ECF572-06AD-485D-B2BE-897E284FA567}"/>
              </a:ext>
            </a:extLst>
          </p:cNvPr>
          <p:cNvSpPr txBox="1"/>
          <p:nvPr/>
        </p:nvSpPr>
        <p:spPr>
          <a:xfrm>
            <a:off x="7846818" y="9814009"/>
            <a:ext cx="1163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[3] </a:t>
            </a:r>
            <a:r>
              <a:rPr lang="ja-JP" altLang="en-US" dirty="0"/>
              <a:t>福井和広</a:t>
            </a:r>
            <a:r>
              <a:rPr lang="en-US" altLang="ja-JP" dirty="0"/>
              <a:t>,</a:t>
            </a:r>
            <a:r>
              <a:rPr lang="ja-JP" altLang="en-US" dirty="0"/>
              <a:t> ”部分空間法の今昔（下）</a:t>
            </a:r>
            <a:r>
              <a:rPr lang="en-US" altLang="ja-JP" dirty="0"/>
              <a:t>,</a:t>
            </a:r>
            <a:r>
              <a:rPr lang="ja-JP" altLang="en-US" dirty="0"/>
              <a:t>“ 情報処理学会</a:t>
            </a:r>
            <a:r>
              <a:rPr lang="en-US" altLang="ja-JP" dirty="0"/>
              <a:t>, vol.49(6), pp.680-685,</a:t>
            </a:r>
            <a:r>
              <a:rPr lang="ja-JP" altLang="en-US" dirty="0"/>
              <a:t> </a:t>
            </a:r>
            <a:r>
              <a:rPr lang="en-US" altLang="ja-JP" dirty="0"/>
              <a:t>Jun. 2008.</a:t>
            </a:r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985CF7-BAFD-455B-82ED-29E69387D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227" y="666784"/>
            <a:ext cx="6390138" cy="56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80274"/>
      </p:ext>
    </p:extLst>
  </p:cSld>
  <p:clrMapOvr>
    <a:masterClrMapping/>
  </p:clrMapOvr>
</p:sld>
</file>

<file path=ppt/theme/theme1.xml><?xml version="1.0" encoding="utf-8"?>
<a:theme xmlns:a="http://schemas.openxmlformats.org/drawingml/2006/main" name="Uranus - Contents">
  <a:themeElements>
    <a:clrScheme name="Uranus">
      <a:dk1>
        <a:srgbClr val="5F5F5F"/>
      </a:dk1>
      <a:lt1>
        <a:sysClr val="window" lastClr="FFFFFF"/>
      </a:lt1>
      <a:dk2>
        <a:srgbClr val="777777"/>
      </a:dk2>
      <a:lt2>
        <a:srgbClr val="EEECE1"/>
      </a:lt2>
      <a:accent1>
        <a:srgbClr val="30A3B3"/>
      </a:accent1>
      <a:accent2>
        <a:srgbClr val="CC6B9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0A3B3"/>
      </a:hlink>
      <a:folHlink>
        <a:srgbClr val="237A86"/>
      </a:folHlink>
    </a:clrScheme>
    <a:fontScheme name="original">
      <a:majorFont>
        <a:latin typeface="Segoe UI"/>
        <a:ea typeface="メイリオ"/>
        <a:cs typeface=""/>
      </a:majorFont>
      <a:minorFont>
        <a:latin typeface="Segoe UI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ranus - No Header">
  <a:themeElements>
    <a:clrScheme name="Uranus">
      <a:dk1>
        <a:srgbClr val="5F5F5F"/>
      </a:dk1>
      <a:lt1>
        <a:sysClr val="window" lastClr="FFFFFF"/>
      </a:lt1>
      <a:dk2>
        <a:srgbClr val="777777"/>
      </a:dk2>
      <a:lt2>
        <a:srgbClr val="EEECE1"/>
      </a:lt2>
      <a:accent1>
        <a:srgbClr val="30A3B3"/>
      </a:accent1>
      <a:accent2>
        <a:srgbClr val="CC6B9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0A3B3"/>
      </a:hlink>
      <a:folHlink>
        <a:srgbClr val="237A86"/>
      </a:folHlink>
    </a:clrScheme>
    <a:fontScheme name="original">
      <a:majorFont>
        <a:latin typeface="Segoe UI"/>
        <a:ea typeface="メイリオ"/>
        <a:cs typeface=""/>
      </a:majorFont>
      <a:minorFont>
        <a:latin typeface="Segoe UI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sz="28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ranus - Free Layout">
  <a:themeElements>
    <a:clrScheme name="Uranus">
      <a:dk1>
        <a:srgbClr val="5F5F5F"/>
      </a:dk1>
      <a:lt1>
        <a:sysClr val="window" lastClr="FFFFFF"/>
      </a:lt1>
      <a:dk2>
        <a:srgbClr val="777777"/>
      </a:dk2>
      <a:lt2>
        <a:srgbClr val="EEECE1"/>
      </a:lt2>
      <a:accent1>
        <a:srgbClr val="30A3B3"/>
      </a:accent1>
      <a:accent2>
        <a:srgbClr val="CC6B9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0A3B3"/>
      </a:hlink>
      <a:folHlink>
        <a:srgbClr val="237A86"/>
      </a:folHlink>
    </a:clrScheme>
    <a:fontScheme name="original">
      <a:majorFont>
        <a:latin typeface="Segoe UI"/>
        <a:ea typeface="メイリオ"/>
        <a:cs typeface=""/>
      </a:majorFont>
      <a:minorFont>
        <a:latin typeface="Segoe UI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1356</TotalTime>
  <Words>2474</Words>
  <Application>Microsoft Office PowerPoint</Application>
  <PresentationFormat>ユーザー設定</PresentationFormat>
  <Paragraphs>458</Paragraphs>
  <Slides>68</Slides>
  <Notes>0</Notes>
  <HiddenSlides>52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68</vt:i4>
      </vt:variant>
    </vt:vector>
  </HeadingPairs>
  <TitlesOfParts>
    <vt:vector size="79" baseType="lpstr">
      <vt:lpstr>Spica Neue P</vt:lpstr>
      <vt:lpstr>Spica Neue P Bold</vt:lpstr>
      <vt:lpstr>メイリオ</vt:lpstr>
      <vt:lpstr>游ゴシック</vt:lpstr>
      <vt:lpstr>Arial</vt:lpstr>
      <vt:lpstr>Cambria Math</vt:lpstr>
      <vt:lpstr>Segoe UI</vt:lpstr>
      <vt:lpstr>Wingdings</vt:lpstr>
      <vt:lpstr>Uranus - Contents</vt:lpstr>
      <vt:lpstr>Uranus - No Header</vt:lpstr>
      <vt:lpstr>Uranus - Free Layout</vt:lpstr>
      <vt:lpstr>畳み込み辞書学習を用いたクラス分類の検討</vt:lpstr>
      <vt:lpstr>PowerPoint プレゼンテーション</vt:lpstr>
      <vt:lpstr>PowerPoint プレゼンテーション</vt:lpstr>
      <vt:lpstr>Dictionary Learning and Convolutional Dictionary Learning</vt:lpstr>
      <vt:lpstr>Convolutional Dictionary Learning (CDL)</vt:lpstr>
      <vt:lpstr>PowerPoint プレゼンテーション</vt:lpstr>
      <vt:lpstr>Power Spectrum</vt:lpstr>
      <vt:lpstr>PowerPoint プレゼンテーション</vt:lpstr>
      <vt:lpstr>Cone Restricted Subspace Method (CRSM)[3]</vt:lpstr>
      <vt:lpstr>Cone Restricted Subspace Method (CRSM)[3]</vt:lpstr>
      <vt:lpstr>Cone Restricted Subspace Method (CRSM)[3]</vt:lpstr>
      <vt:lpstr>How to make Cones ?（Nonnegative Matrix Factorization：NMF[4]）</vt:lpstr>
      <vt:lpstr>How to make Cones ?（comprehensive cone[5]）</vt:lpstr>
      <vt:lpstr>Experiments</vt:lpstr>
      <vt:lpstr>Result ( # of training image : 200)</vt:lpstr>
      <vt:lpstr>Result ( # of training image : 1,000)</vt:lpstr>
      <vt:lpstr>PowerPoint プレゼンテーション</vt:lpstr>
      <vt:lpstr>パワーポイントテンプレート</vt:lpstr>
      <vt:lpstr>パワーポイントテンプレート</vt:lpstr>
      <vt:lpstr>パワーポイントテンプレート</vt:lpstr>
      <vt:lpstr>パワーポイントテンプレート</vt:lpstr>
      <vt:lpstr>このテンプレートの目的</vt:lpstr>
      <vt:lpstr>はじめに</vt:lpstr>
      <vt:lpstr>コンテンツ</vt:lpstr>
      <vt:lpstr>テキストのみから構成されるレイアウト</vt:lpstr>
      <vt:lpstr>コンテンツのないレイアウト</vt:lpstr>
      <vt:lpstr>テキストのみのレイアウト</vt:lpstr>
      <vt:lpstr>タイトルとテキストのみのレイアウト</vt:lpstr>
      <vt:lpstr>PowerPoint プレゼンテーション</vt:lpstr>
      <vt:lpstr>下に見出しとテキストがあるレイアウト</vt:lpstr>
      <vt:lpstr>箇条書きスライド その1</vt:lpstr>
      <vt:lpstr>箇条書きスライド その1</vt:lpstr>
      <vt:lpstr>箇条書きスライド その2</vt:lpstr>
      <vt:lpstr>箇条書きが2つあるレイアウト</vt:lpstr>
      <vt:lpstr>順序を説明するためのレイアウト – その1</vt:lpstr>
      <vt:lpstr>順序を説明するためのレイアウト – その2</vt:lpstr>
      <vt:lpstr>いざ、京都へ。</vt:lpstr>
      <vt:lpstr>3つのキーワードと説明</vt:lpstr>
      <vt:lpstr>4つのキーワードと説明</vt:lpstr>
      <vt:lpstr>5つのキーワードと説明</vt:lpstr>
      <vt:lpstr>画像を挿入できるレイアウト</vt:lpstr>
      <vt:lpstr>左に画像、右に箇条書きがあるレイアウト</vt:lpstr>
      <vt:lpstr>画像と箇条書き – 2つずつ</vt:lpstr>
      <vt:lpstr>幅いっぱいに広がる画像を挿入できるレイアウト</vt:lpstr>
      <vt:lpstr>PowerPoint プレゼンテーション</vt:lpstr>
      <vt:lpstr>フルスクリーン画像とタイトル</vt:lpstr>
      <vt:lpstr>フルスクリーン画像とタイトルおよびテキスト</vt:lpstr>
      <vt:lpstr>PowerPoint プレゼンテーション</vt:lpstr>
      <vt:lpstr>上半分を画像が占めるレイアウト</vt:lpstr>
      <vt:lpstr>おわりに</vt:lpstr>
      <vt:lpstr>お問い合わせ</vt:lpstr>
      <vt:lpstr>補足用スライド</vt:lpstr>
      <vt:lpstr>PowerPoint プレゼンテーション</vt:lpstr>
      <vt:lpstr>THE POWER OF POWERPOINT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Uranus</dc:title>
  <dc:subject>Uranus</dc:subject>
  <dc:creator>Jun Akizaki</dc:creator>
  <cp:keywords>Template</cp:keywords>
  <cp:lastModifiedBy>平川 智也</cp:lastModifiedBy>
  <cp:revision>133</cp:revision>
  <dcterms:created xsi:type="dcterms:W3CDTF">2016-06-18T12:18:23Z</dcterms:created>
  <dcterms:modified xsi:type="dcterms:W3CDTF">2020-01-31T01:24:34Z</dcterms:modified>
</cp:coreProperties>
</file>